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3" r:id="rId6"/>
  </p:sldMasterIdLst>
  <p:notesMasterIdLst>
    <p:notesMasterId r:id="rId73"/>
  </p:notesMasterIdLst>
  <p:sldIdLst>
    <p:sldId id="256" r:id="rId7"/>
    <p:sldId id="258" r:id="rId8"/>
    <p:sldId id="320"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 id="299" r:id="rId23"/>
    <p:sldId id="296" r:id="rId24"/>
    <p:sldId id="297" r:id="rId25"/>
    <p:sldId id="298" r:id="rId26"/>
    <p:sldId id="304" r:id="rId27"/>
    <p:sldId id="303" r:id="rId28"/>
    <p:sldId id="305" r:id="rId29"/>
    <p:sldId id="334" r:id="rId30"/>
    <p:sldId id="287" r:id="rId31"/>
    <p:sldId id="288" r:id="rId32"/>
    <p:sldId id="289" r:id="rId33"/>
    <p:sldId id="311" r:id="rId34"/>
    <p:sldId id="312" r:id="rId35"/>
    <p:sldId id="313" r:id="rId36"/>
    <p:sldId id="314" r:id="rId37"/>
    <p:sldId id="315" r:id="rId38"/>
    <p:sldId id="316" r:id="rId39"/>
    <p:sldId id="317" r:id="rId40"/>
    <p:sldId id="319" r:id="rId41"/>
    <p:sldId id="290" r:id="rId42"/>
    <p:sldId id="291" r:id="rId43"/>
    <p:sldId id="286" r:id="rId44"/>
    <p:sldId id="292" r:id="rId45"/>
    <p:sldId id="308" r:id="rId46"/>
    <p:sldId id="293" r:id="rId47"/>
    <p:sldId id="294" r:id="rId48"/>
    <p:sldId id="309" r:id="rId49"/>
    <p:sldId id="336" r:id="rId50"/>
    <p:sldId id="337" r:id="rId51"/>
    <p:sldId id="338" r:id="rId52"/>
    <p:sldId id="339" r:id="rId53"/>
    <p:sldId id="340" r:id="rId54"/>
    <p:sldId id="341" r:id="rId55"/>
    <p:sldId id="342" r:id="rId56"/>
    <p:sldId id="343" r:id="rId57"/>
    <p:sldId id="344" r:id="rId58"/>
    <p:sldId id="345" r:id="rId59"/>
    <p:sldId id="346" r:id="rId60"/>
    <p:sldId id="347" r:id="rId61"/>
    <p:sldId id="348" r:id="rId62"/>
    <p:sldId id="349" r:id="rId63"/>
    <p:sldId id="350" r:id="rId64"/>
    <p:sldId id="351" r:id="rId65"/>
    <p:sldId id="352" r:id="rId66"/>
    <p:sldId id="353" r:id="rId67"/>
    <p:sldId id="354" r:id="rId68"/>
    <p:sldId id="355" r:id="rId69"/>
    <p:sldId id="356" r:id="rId70"/>
    <p:sldId id="357" r:id="rId71"/>
    <p:sldId id="31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65B92C-BB0D-45C8-A8E2-C1B44DAC6330}" type="doc">
      <dgm:prSet loTypeId="urn:microsoft.com/office/officeart/2005/8/layout/vList2" loCatId="list" qsTypeId="urn:microsoft.com/office/officeart/2005/8/quickstyle/simple4" qsCatId="simple" csTypeId="urn:microsoft.com/office/officeart/2005/8/colors/accent5_3" csCatId="accent5" phldr="1"/>
      <dgm:spPr/>
      <dgm:t>
        <a:bodyPr/>
        <a:lstStyle/>
        <a:p>
          <a:endParaRPr lang="en-US"/>
        </a:p>
      </dgm:t>
    </dgm:pt>
    <dgm:pt modelId="{476C293E-BA1B-4007-A31B-25B2458BDC78}">
      <dgm:prSet/>
      <dgm:spPr/>
      <dgm:t>
        <a:bodyPr/>
        <a:lstStyle/>
        <a:p>
          <a:r>
            <a:rPr lang="en-GB" dirty="0"/>
            <a:t>Over 35</a:t>
          </a:r>
          <a:r>
            <a:rPr lang="en-GB" u="sng" dirty="0"/>
            <a:t>0,000</a:t>
          </a:r>
          <a:r>
            <a:rPr lang="en-GB" dirty="0"/>
            <a:t> apprenticeship starts each year</a:t>
          </a:r>
          <a:endParaRPr lang="en-US" dirty="0"/>
        </a:p>
      </dgm:t>
    </dgm:pt>
    <dgm:pt modelId="{572910C9-BF0D-48A1-AD85-29A5D669828D}" type="parTrans" cxnId="{C9D1572C-4CA0-4826-8164-7B9318635CD9}">
      <dgm:prSet/>
      <dgm:spPr/>
      <dgm:t>
        <a:bodyPr/>
        <a:lstStyle/>
        <a:p>
          <a:endParaRPr lang="en-US"/>
        </a:p>
      </dgm:t>
    </dgm:pt>
    <dgm:pt modelId="{BFE7106D-608F-48A3-ADF5-908D2249A089}" type="sibTrans" cxnId="{C9D1572C-4CA0-4826-8164-7B9318635CD9}">
      <dgm:prSet/>
      <dgm:spPr/>
      <dgm:t>
        <a:bodyPr/>
        <a:lstStyle/>
        <a:p>
          <a:endParaRPr lang="en-US"/>
        </a:p>
      </dgm:t>
    </dgm:pt>
    <dgm:pt modelId="{2C094C60-059D-4CEA-8795-29728B6985E3}">
      <dgm:prSet/>
      <dgm:spPr/>
      <dgm:t>
        <a:bodyPr/>
        <a:lstStyle/>
        <a:p>
          <a:r>
            <a:rPr lang="en-GB" dirty="0"/>
            <a:t>5 miles = 227 apprenticeships</a:t>
          </a:r>
          <a:endParaRPr lang="en-US" dirty="0"/>
        </a:p>
      </dgm:t>
    </dgm:pt>
    <dgm:pt modelId="{C4A4608C-1D59-4D7A-9292-652FFCB042A5}" type="parTrans" cxnId="{8D07A673-A462-40FB-BAFC-F65C08ABE1CC}">
      <dgm:prSet/>
      <dgm:spPr/>
      <dgm:t>
        <a:bodyPr/>
        <a:lstStyle/>
        <a:p>
          <a:endParaRPr lang="en-US"/>
        </a:p>
      </dgm:t>
    </dgm:pt>
    <dgm:pt modelId="{DDE1167B-1ACA-4599-8B48-BF3A2DEBA1DF}" type="sibTrans" cxnId="{8D07A673-A462-40FB-BAFC-F65C08ABE1CC}">
      <dgm:prSet/>
      <dgm:spPr/>
      <dgm:t>
        <a:bodyPr/>
        <a:lstStyle/>
        <a:p>
          <a:endParaRPr lang="en-US"/>
        </a:p>
      </dgm:t>
    </dgm:pt>
    <dgm:pt modelId="{851BD314-7CB0-4996-ACB5-2D528BC055A4}">
      <dgm:prSet/>
      <dgm:spPr/>
      <dgm:t>
        <a:bodyPr/>
        <a:lstStyle/>
        <a:p>
          <a:r>
            <a:rPr lang="en-GB" dirty="0"/>
            <a:t>10 miles = 681 apprenticeships</a:t>
          </a:r>
          <a:endParaRPr lang="en-US" dirty="0"/>
        </a:p>
      </dgm:t>
    </dgm:pt>
    <dgm:pt modelId="{8C9479AA-098C-4E86-8E38-935E51C8AEA1}" type="parTrans" cxnId="{A141B908-17F7-4D86-B917-720F4FE144CD}">
      <dgm:prSet/>
      <dgm:spPr/>
      <dgm:t>
        <a:bodyPr/>
        <a:lstStyle/>
        <a:p>
          <a:endParaRPr lang="en-US"/>
        </a:p>
      </dgm:t>
    </dgm:pt>
    <dgm:pt modelId="{88D4ACA7-24E0-47D4-84B7-D58CCF2A5E7F}" type="sibTrans" cxnId="{A141B908-17F7-4D86-B917-720F4FE144CD}">
      <dgm:prSet/>
      <dgm:spPr/>
      <dgm:t>
        <a:bodyPr/>
        <a:lstStyle/>
        <a:p>
          <a:endParaRPr lang="en-US"/>
        </a:p>
      </dgm:t>
    </dgm:pt>
    <dgm:pt modelId="{982ACBF2-EF0B-4639-B4B1-3B880326E39A}">
      <dgm:prSet/>
      <dgm:spPr/>
      <dgm:t>
        <a:bodyPr/>
        <a:lstStyle/>
        <a:p>
          <a:r>
            <a:rPr lang="en-GB" dirty="0"/>
            <a:t>15 miles = 1821 apprenticeships </a:t>
          </a:r>
          <a:endParaRPr lang="en-US" dirty="0"/>
        </a:p>
      </dgm:t>
    </dgm:pt>
    <dgm:pt modelId="{A17D1394-617D-4A9A-BDB7-85972DE84A68}" type="parTrans" cxnId="{BD83EC45-23F9-49E3-BC8A-33897F982064}">
      <dgm:prSet/>
      <dgm:spPr/>
      <dgm:t>
        <a:bodyPr/>
        <a:lstStyle/>
        <a:p>
          <a:endParaRPr lang="en-US"/>
        </a:p>
      </dgm:t>
    </dgm:pt>
    <dgm:pt modelId="{CEBB41A9-3793-4734-87BE-FDA188C33E69}" type="sibTrans" cxnId="{BD83EC45-23F9-49E3-BC8A-33897F982064}">
      <dgm:prSet/>
      <dgm:spPr/>
      <dgm:t>
        <a:bodyPr/>
        <a:lstStyle/>
        <a:p>
          <a:endParaRPr lang="en-US"/>
        </a:p>
      </dgm:t>
    </dgm:pt>
    <dgm:pt modelId="{BCBD8E3B-25B6-4296-98A6-475B48A90F50}">
      <dgm:prSet/>
      <dgm:spPr/>
      <dgm:t>
        <a:bodyPr/>
        <a:lstStyle/>
        <a:p>
          <a:r>
            <a:rPr lang="en-GB" dirty="0"/>
            <a:t>20 miles = 2763 apprenticeships</a:t>
          </a:r>
          <a:endParaRPr lang="en-US" dirty="0"/>
        </a:p>
      </dgm:t>
    </dgm:pt>
    <dgm:pt modelId="{7113D0E7-E6D4-4C43-A8EF-EB2FB46CD91B}" type="parTrans" cxnId="{32FBC30D-5810-496A-A229-4F4645441EC8}">
      <dgm:prSet/>
      <dgm:spPr/>
      <dgm:t>
        <a:bodyPr/>
        <a:lstStyle/>
        <a:p>
          <a:endParaRPr lang="en-US"/>
        </a:p>
      </dgm:t>
    </dgm:pt>
    <dgm:pt modelId="{DE97B7C1-967E-4391-AEA5-B9C118C1C523}" type="sibTrans" cxnId="{32FBC30D-5810-496A-A229-4F4645441EC8}">
      <dgm:prSet/>
      <dgm:spPr/>
      <dgm:t>
        <a:bodyPr/>
        <a:lstStyle/>
        <a:p>
          <a:endParaRPr lang="en-US"/>
        </a:p>
      </dgm:t>
    </dgm:pt>
    <dgm:pt modelId="{BCAA46EF-D999-4F7B-AB0C-C867942C37F2}" type="pres">
      <dgm:prSet presAssocID="{BA65B92C-BB0D-45C8-A8E2-C1B44DAC6330}" presName="linear" presStyleCnt="0">
        <dgm:presLayoutVars>
          <dgm:animLvl val="lvl"/>
          <dgm:resizeHandles val="exact"/>
        </dgm:presLayoutVars>
      </dgm:prSet>
      <dgm:spPr/>
      <dgm:t>
        <a:bodyPr/>
        <a:lstStyle/>
        <a:p>
          <a:endParaRPr lang="en-GB"/>
        </a:p>
      </dgm:t>
    </dgm:pt>
    <dgm:pt modelId="{53F7AD03-DB72-41C4-A87F-F3E675748647}" type="pres">
      <dgm:prSet presAssocID="{476C293E-BA1B-4007-A31B-25B2458BDC78}" presName="parentText" presStyleLbl="node1" presStyleIdx="0" presStyleCnt="5">
        <dgm:presLayoutVars>
          <dgm:chMax val="0"/>
          <dgm:bulletEnabled val="1"/>
        </dgm:presLayoutVars>
      </dgm:prSet>
      <dgm:spPr/>
      <dgm:t>
        <a:bodyPr/>
        <a:lstStyle/>
        <a:p>
          <a:endParaRPr lang="en-GB"/>
        </a:p>
      </dgm:t>
    </dgm:pt>
    <dgm:pt modelId="{E78F9EF4-C118-45E8-A29C-CD899BA9A021}" type="pres">
      <dgm:prSet presAssocID="{BFE7106D-608F-48A3-ADF5-908D2249A089}" presName="spacer" presStyleCnt="0"/>
      <dgm:spPr/>
    </dgm:pt>
    <dgm:pt modelId="{5FF719DB-A8E7-4D83-9AB6-27DB780291F1}" type="pres">
      <dgm:prSet presAssocID="{2C094C60-059D-4CEA-8795-29728B6985E3}" presName="parentText" presStyleLbl="node1" presStyleIdx="1" presStyleCnt="5">
        <dgm:presLayoutVars>
          <dgm:chMax val="0"/>
          <dgm:bulletEnabled val="1"/>
        </dgm:presLayoutVars>
      </dgm:prSet>
      <dgm:spPr/>
      <dgm:t>
        <a:bodyPr/>
        <a:lstStyle/>
        <a:p>
          <a:endParaRPr lang="en-GB"/>
        </a:p>
      </dgm:t>
    </dgm:pt>
    <dgm:pt modelId="{94535ED9-CFCA-42ED-9F3A-BEA89A4FB601}" type="pres">
      <dgm:prSet presAssocID="{DDE1167B-1ACA-4599-8B48-BF3A2DEBA1DF}" presName="spacer" presStyleCnt="0"/>
      <dgm:spPr/>
    </dgm:pt>
    <dgm:pt modelId="{1D2D7392-0EBA-405D-93CE-70F88BDD278E}" type="pres">
      <dgm:prSet presAssocID="{851BD314-7CB0-4996-ACB5-2D528BC055A4}" presName="parentText" presStyleLbl="node1" presStyleIdx="2" presStyleCnt="5">
        <dgm:presLayoutVars>
          <dgm:chMax val="0"/>
          <dgm:bulletEnabled val="1"/>
        </dgm:presLayoutVars>
      </dgm:prSet>
      <dgm:spPr/>
      <dgm:t>
        <a:bodyPr/>
        <a:lstStyle/>
        <a:p>
          <a:endParaRPr lang="en-GB"/>
        </a:p>
      </dgm:t>
    </dgm:pt>
    <dgm:pt modelId="{436DFB7B-DA37-497B-8658-4E1EF9BBC517}" type="pres">
      <dgm:prSet presAssocID="{88D4ACA7-24E0-47D4-84B7-D58CCF2A5E7F}" presName="spacer" presStyleCnt="0"/>
      <dgm:spPr/>
    </dgm:pt>
    <dgm:pt modelId="{0CAE6B98-5354-4609-8892-1DA52A84473F}" type="pres">
      <dgm:prSet presAssocID="{982ACBF2-EF0B-4639-B4B1-3B880326E39A}" presName="parentText" presStyleLbl="node1" presStyleIdx="3" presStyleCnt="5">
        <dgm:presLayoutVars>
          <dgm:chMax val="0"/>
          <dgm:bulletEnabled val="1"/>
        </dgm:presLayoutVars>
      </dgm:prSet>
      <dgm:spPr/>
      <dgm:t>
        <a:bodyPr/>
        <a:lstStyle/>
        <a:p>
          <a:endParaRPr lang="en-GB"/>
        </a:p>
      </dgm:t>
    </dgm:pt>
    <dgm:pt modelId="{04897EAF-C4B9-4AF5-9287-7B60AD11C688}" type="pres">
      <dgm:prSet presAssocID="{CEBB41A9-3793-4734-87BE-FDA188C33E69}" presName="spacer" presStyleCnt="0"/>
      <dgm:spPr/>
    </dgm:pt>
    <dgm:pt modelId="{98BC7E39-B73C-4F26-8815-F7F90EC65BD2}" type="pres">
      <dgm:prSet presAssocID="{BCBD8E3B-25B6-4296-98A6-475B48A90F50}" presName="parentText" presStyleLbl="node1" presStyleIdx="4" presStyleCnt="5">
        <dgm:presLayoutVars>
          <dgm:chMax val="0"/>
          <dgm:bulletEnabled val="1"/>
        </dgm:presLayoutVars>
      </dgm:prSet>
      <dgm:spPr/>
      <dgm:t>
        <a:bodyPr/>
        <a:lstStyle/>
        <a:p>
          <a:endParaRPr lang="en-GB"/>
        </a:p>
      </dgm:t>
    </dgm:pt>
  </dgm:ptLst>
  <dgm:cxnLst>
    <dgm:cxn modelId="{C9D1572C-4CA0-4826-8164-7B9318635CD9}" srcId="{BA65B92C-BB0D-45C8-A8E2-C1B44DAC6330}" destId="{476C293E-BA1B-4007-A31B-25B2458BDC78}" srcOrd="0" destOrd="0" parTransId="{572910C9-BF0D-48A1-AD85-29A5D669828D}" sibTransId="{BFE7106D-608F-48A3-ADF5-908D2249A089}"/>
    <dgm:cxn modelId="{CAD79D81-214F-4BCA-B0BB-947520125D4E}" type="presOf" srcId="{476C293E-BA1B-4007-A31B-25B2458BDC78}" destId="{53F7AD03-DB72-41C4-A87F-F3E675748647}" srcOrd="0" destOrd="0" presId="urn:microsoft.com/office/officeart/2005/8/layout/vList2"/>
    <dgm:cxn modelId="{32FBC30D-5810-496A-A229-4F4645441EC8}" srcId="{BA65B92C-BB0D-45C8-A8E2-C1B44DAC6330}" destId="{BCBD8E3B-25B6-4296-98A6-475B48A90F50}" srcOrd="4" destOrd="0" parTransId="{7113D0E7-E6D4-4C43-A8EF-EB2FB46CD91B}" sibTransId="{DE97B7C1-967E-4391-AEA5-B9C118C1C523}"/>
    <dgm:cxn modelId="{8D07A673-A462-40FB-BAFC-F65C08ABE1CC}" srcId="{BA65B92C-BB0D-45C8-A8E2-C1B44DAC6330}" destId="{2C094C60-059D-4CEA-8795-29728B6985E3}" srcOrd="1" destOrd="0" parTransId="{C4A4608C-1D59-4D7A-9292-652FFCB042A5}" sibTransId="{DDE1167B-1ACA-4599-8B48-BF3A2DEBA1DF}"/>
    <dgm:cxn modelId="{B5481E78-1860-4812-B033-24E2FE99C962}" type="presOf" srcId="{851BD314-7CB0-4996-ACB5-2D528BC055A4}" destId="{1D2D7392-0EBA-405D-93CE-70F88BDD278E}" srcOrd="0" destOrd="0" presId="urn:microsoft.com/office/officeart/2005/8/layout/vList2"/>
    <dgm:cxn modelId="{97AE0776-DCA0-46F9-B419-81EF1B291D05}" type="presOf" srcId="{BA65B92C-BB0D-45C8-A8E2-C1B44DAC6330}" destId="{BCAA46EF-D999-4F7B-AB0C-C867942C37F2}" srcOrd="0" destOrd="0" presId="urn:microsoft.com/office/officeart/2005/8/layout/vList2"/>
    <dgm:cxn modelId="{BD83EC45-23F9-49E3-BC8A-33897F982064}" srcId="{BA65B92C-BB0D-45C8-A8E2-C1B44DAC6330}" destId="{982ACBF2-EF0B-4639-B4B1-3B880326E39A}" srcOrd="3" destOrd="0" parTransId="{A17D1394-617D-4A9A-BDB7-85972DE84A68}" sibTransId="{CEBB41A9-3793-4734-87BE-FDA188C33E69}"/>
    <dgm:cxn modelId="{A141B908-17F7-4D86-B917-720F4FE144CD}" srcId="{BA65B92C-BB0D-45C8-A8E2-C1B44DAC6330}" destId="{851BD314-7CB0-4996-ACB5-2D528BC055A4}" srcOrd="2" destOrd="0" parTransId="{8C9479AA-098C-4E86-8E38-935E51C8AEA1}" sibTransId="{88D4ACA7-24E0-47D4-84B7-D58CCF2A5E7F}"/>
    <dgm:cxn modelId="{7FAA3E14-251B-4B56-8C6F-63ED72815D32}" type="presOf" srcId="{2C094C60-059D-4CEA-8795-29728B6985E3}" destId="{5FF719DB-A8E7-4D83-9AB6-27DB780291F1}" srcOrd="0" destOrd="0" presId="urn:microsoft.com/office/officeart/2005/8/layout/vList2"/>
    <dgm:cxn modelId="{D8A506A8-39D0-4BAF-B003-ED81D47F2D7E}" type="presOf" srcId="{BCBD8E3B-25B6-4296-98A6-475B48A90F50}" destId="{98BC7E39-B73C-4F26-8815-F7F90EC65BD2}" srcOrd="0" destOrd="0" presId="urn:microsoft.com/office/officeart/2005/8/layout/vList2"/>
    <dgm:cxn modelId="{A038782E-488B-4167-B566-7701EBF88640}" type="presOf" srcId="{982ACBF2-EF0B-4639-B4B1-3B880326E39A}" destId="{0CAE6B98-5354-4609-8892-1DA52A84473F}" srcOrd="0" destOrd="0" presId="urn:microsoft.com/office/officeart/2005/8/layout/vList2"/>
    <dgm:cxn modelId="{27080241-B429-4EF5-8992-E06A4F99D3AD}" type="presParOf" srcId="{BCAA46EF-D999-4F7B-AB0C-C867942C37F2}" destId="{53F7AD03-DB72-41C4-A87F-F3E675748647}" srcOrd="0" destOrd="0" presId="urn:microsoft.com/office/officeart/2005/8/layout/vList2"/>
    <dgm:cxn modelId="{F242E590-F8E9-49AB-A25E-966A2E6F1E2D}" type="presParOf" srcId="{BCAA46EF-D999-4F7B-AB0C-C867942C37F2}" destId="{E78F9EF4-C118-45E8-A29C-CD899BA9A021}" srcOrd="1" destOrd="0" presId="urn:microsoft.com/office/officeart/2005/8/layout/vList2"/>
    <dgm:cxn modelId="{9E9D4220-580B-4D50-9BB3-7D7FD57D5DBF}" type="presParOf" srcId="{BCAA46EF-D999-4F7B-AB0C-C867942C37F2}" destId="{5FF719DB-A8E7-4D83-9AB6-27DB780291F1}" srcOrd="2" destOrd="0" presId="urn:microsoft.com/office/officeart/2005/8/layout/vList2"/>
    <dgm:cxn modelId="{823D91FF-E030-410F-9568-6C3CBC5E5DE8}" type="presParOf" srcId="{BCAA46EF-D999-4F7B-AB0C-C867942C37F2}" destId="{94535ED9-CFCA-42ED-9F3A-BEA89A4FB601}" srcOrd="3" destOrd="0" presId="urn:microsoft.com/office/officeart/2005/8/layout/vList2"/>
    <dgm:cxn modelId="{D08D23F6-BCB2-40DB-A7F9-14DE9382AC39}" type="presParOf" srcId="{BCAA46EF-D999-4F7B-AB0C-C867942C37F2}" destId="{1D2D7392-0EBA-405D-93CE-70F88BDD278E}" srcOrd="4" destOrd="0" presId="urn:microsoft.com/office/officeart/2005/8/layout/vList2"/>
    <dgm:cxn modelId="{9910585C-0E74-4A63-B1CF-0E818C8A33A3}" type="presParOf" srcId="{BCAA46EF-D999-4F7B-AB0C-C867942C37F2}" destId="{436DFB7B-DA37-497B-8658-4E1EF9BBC517}" srcOrd="5" destOrd="0" presId="urn:microsoft.com/office/officeart/2005/8/layout/vList2"/>
    <dgm:cxn modelId="{00B56B7B-6667-431A-B31C-5468E866FD7D}" type="presParOf" srcId="{BCAA46EF-D999-4F7B-AB0C-C867942C37F2}" destId="{0CAE6B98-5354-4609-8892-1DA52A84473F}" srcOrd="6" destOrd="0" presId="urn:microsoft.com/office/officeart/2005/8/layout/vList2"/>
    <dgm:cxn modelId="{8661008B-AE54-4862-A281-4452FE56DCCD}" type="presParOf" srcId="{BCAA46EF-D999-4F7B-AB0C-C867942C37F2}" destId="{04897EAF-C4B9-4AF5-9287-7B60AD11C688}" srcOrd="7" destOrd="0" presId="urn:microsoft.com/office/officeart/2005/8/layout/vList2"/>
    <dgm:cxn modelId="{F6BB5BF8-8500-480B-A16B-131FBC2FDE03}" type="presParOf" srcId="{BCAA46EF-D999-4F7B-AB0C-C867942C37F2}" destId="{98BC7E39-B73C-4F26-8815-F7F90EC65BD2}"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5EF3A8-6953-4D7F-A40A-9238725588EA}"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1FF579A0-2109-4C7E-8FB2-8ED4C1AF53F0}">
      <dgm:prSet phldrT="[Text]" custT="1"/>
      <dgm:spPr/>
      <dgm:t>
        <a:bodyPr/>
        <a:lstStyle/>
        <a:p>
          <a:r>
            <a:rPr lang="en-US" sz="3700" dirty="0">
              <a:latin typeface="Arial" panose="020B0604020202020204" pitchFamily="34" charset="0"/>
              <a:cs typeface="Arial" panose="020B0604020202020204" pitchFamily="34" charset="0"/>
            </a:rPr>
            <a:t>Over </a:t>
          </a:r>
          <a:r>
            <a:rPr lang="en-US" sz="3700" b="1" dirty="0">
              <a:latin typeface="Arial" panose="020B0604020202020204" pitchFamily="34" charset="0"/>
              <a:cs typeface="Arial" panose="020B0604020202020204" pitchFamily="34" charset="0"/>
            </a:rPr>
            <a:t>£25,725</a:t>
          </a:r>
        </a:p>
      </dgm:t>
    </dgm:pt>
    <dgm:pt modelId="{6F59FA33-F1DA-4F16-8406-F9336058CCFF}" type="parTrans" cxnId="{94779819-9082-4688-9C57-FAEE556C83D5}">
      <dgm:prSet/>
      <dgm:spPr/>
      <dgm:t>
        <a:bodyPr/>
        <a:lstStyle/>
        <a:p>
          <a:endParaRPr lang="en-US"/>
        </a:p>
      </dgm:t>
    </dgm:pt>
    <dgm:pt modelId="{064EC1B1-96D0-4CBA-9618-D874B6FD3D6D}" type="sibTrans" cxnId="{94779819-9082-4688-9C57-FAEE556C83D5}">
      <dgm:prSet/>
      <dgm:spPr/>
      <dgm:t>
        <a:bodyPr/>
        <a:lstStyle/>
        <a:p>
          <a:endParaRPr lang="en-US"/>
        </a:p>
      </dgm:t>
    </dgm:pt>
    <dgm:pt modelId="{B81BA504-F1AE-41A5-8E5D-5259ACD1ED29}">
      <dgm:prSet phldrT="[Text]" custT="1"/>
      <dgm:spPr/>
      <dgm:t>
        <a:bodyPr/>
        <a:lstStyle/>
        <a:p>
          <a:r>
            <a:rPr lang="en-US" sz="3600" dirty="0">
              <a:latin typeface="Arial" panose="020B0604020202020204" pitchFamily="34" charset="0"/>
              <a:cs typeface="Arial" panose="020B0604020202020204" pitchFamily="34" charset="0"/>
            </a:rPr>
            <a:t>Based on what you </a:t>
          </a:r>
          <a:r>
            <a:rPr lang="en-US" sz="3600" b="1" dirty="0">
              <a:latin typeface="Arial" panose="020B0604020202020204" pitchFamily="34" charset="0"/>
              <a:cs typeface="Arial" panose="020B0604020202020204" pitchFamily="34" charset="0"/>
            </a:rPr>
            <a:t>earn</a:t>
          </a:r>
        </a:p>
      </dgm:t>
    </dgm:pt>
    <dgm:pt modelId="{C3016B37-DE61-4816-A753-967514208D6C}" type="parTrans" cxnId="{40ED230F-29F6-422C-9767-1CE564291766}">
      <dgm:prSet/>
      <dgm:spPr/>
      <dgm:t>
        <a:bodyPr/>
        <a:lstStyle/>
        <a:p>
          <a:endParaRPr lang="en-US"/>
        </a:p>
      </dgm:t>
    </dgm:pt>
    <dgm:pt modelId="{81548D84-CD91-45D8-A6E1-C1515C73BCC4}" type="sibTrans" cxnId="{40ED230F-29F6-422C-9767-1CE564291766}">
      <dgm:prSet/>
      <dgm:spPr/>
      <dgm:t>
        <a:bodyPr/>
        <a:lstStyle/>
        <a:p>
          <a:endParaRPr lang="en-US"/>
        </a:p>
      </dgm:t>
    </dgm:pt>
    <dgm:pt modelId="{B76D7A79-3AE1-4E1B-9502-D095B9CB1F8D}">
      <dgm:prSet phldrT="[Text]" custT="1"/>
      <dgm:spPr/>
      <dgm:t>
        <a:bodyPr/>
        <a:lstStyle/>
        <a:p>
          <a:r>
            <a:rPr lang="en-US" sz="3600" dirty="0">
              <a:latin typeface="Arial" panose="020B0604020202020204" pitchFamily="34" charset="0"/>
              <a:cs typeface="Arial" panose="020B0604020202020204" pitchFamily="34" charset="0"/>
            </a:rPr>
            <a:t>Written off after 30 years</a:t>
          </a:r>
          <a:endParaRPr lang="en-US" sz="3600" b="1" dirty="0">
            <a:latin typeface="Arial" panose="020B0604020202020204" pitchFamily="34" charset="0"/>
            <a:cs typeface="Arial" panose="020B0604020202020204" pitchFamily="34" charset="0"/>
          </a:endParaRPr>
        </a:p>
      </dgm:t>
    </dgm:pt>
    <dgm:pt modelId="{67E89015-2C10-42C8-BF63-0CA44C0EF6E8}" type="parTrans" cxnId="{85BBD0D7-6BD4-40F1-9D72-A5E5DDB496F3}">
      <dgm:prSet/>
      <dgm:spPr/>
      <dgm:t>
        <a:bodyPr/>
        <a:lstStyle/>
        <a:p>
          <a:endParaRPr lang="en-US"/>
        </a:p>
      </dgm:t>
    </dgm:pt>
    <dgm:pt modelId="{5838687F-19CC-4FA1-888C-56AE79439DD1}" type="sibTrans" cxnId="{85BBD0D7-6BD4-40F1-9D72-A5E5DDB496F3}">
      <dgm:prSet/>
      <dgm:spPr/>
      <dgm:t>
        <a:bodyPr/>
        <a:lstStyle/>
        <a:p>
          <a:endParaRPr lang="en-US"/>
        </a:p>
      </dgm:t>
    </dgm:pt>
    <dgm:pt modelId="{E7A8B63B-155F-471C-89C9-4A38A54BC5E7}" type="pres">
      <dgm:prSet presAssocID="{EE5EF3A8-6953-4D7F-A40A-9238725588EA}" presName="linear" presStyleCnt="0">
        <dgm:presLayoutVars>
          <dgm:dir/>
          <dgm:animLvl val="lvl"/>
          <dgm:resizeHandles val="exact"/>
        </dgm:presLayoutVars>
      </dgm:prSet>
      <dgm:spPr/>
      <dgm:t>
        <a:bodyPr/>
        <a:lstStyle/>
        <a:p>
          <a:endParaRPr lang="en-US"/>
        </a:p>
      </dgm:t>
    </dgm:pt>
    <dgm:pt modelId="{25B56F16-D0AF-4CA8-A7BD-7E98CD093BF4}" type="pres">
      <dgm:prSet presAssocID="{1FF579A0-2109-4C7E-8FB2-8ED4C1AF53F0}" presName="parentLin" presStyleCnt="0"/>
      <dgm:spPr/>
    </dgm:pt>
    <dgm:pt modelId="{9EDF54D7-7779-442D-BC58-849B8A1AF603}" type="pres">
      <dgm:prSet presAssocID="{1FF579A0-2109-4C7E-8FB2-8ED4C1AF53F0}" presName="parentLeftMargin" presStyleLbl="node1" presStyleIdx="0" presStyleCnt="3"/>
      <dgm:spPr/>
      <dgm:t>
        <a:bodyPr/>
        <a:lstStyle/>
        <a:p>
          <a:endParaRPr lang="en-US"/>
        </a:p>
      </dgm:t>
    </dgm:pt>
    <dgm:pt modelId="{43ECCECB-E0DF-4681-BFE2-2A0441DD8262}" type="pres">
      <dgm:prSet presAssocID="{1FF579A0-2109-4C7E-8FB2-8ED4C1AF53F0}" presName="parentText" presStyleLbl="node1" presStyleIdx="0" presStyleCnt="3" custScaleX="127483" custScaleY="74079" custLinFactNeighborX="-3314" custLinFactNeighborY="30700">
        <dgm:presLayoutVars>
          <dgm:chMax val="0"/>
          <dgm:bulletEnabled val="1"/>
        </dgm:presLayoutVars>
      </dgm:prSet>
      <dgm:spPr/>
      <dgm:t>
        <a:bodyPr/>
        <a:lstStyle/>
        <a:p>
          <a:endParaRPr lang="en-US"/>
        </a:p>
      </dgm:t>
    </dgm:pt>
    <dgm:pt modelId="{351F807E-7E78-4515-820A-191DE8BB3FE1}" type="pres">
      <dgm:prSet presAssocID="{1FF579A0-2109-4C7E-8FB2-8ED4C1AF53F0}" presName="negativeSpace" presStyleCnt="0"/>
      <dgm:spPr/>
    </dgm:pt>
    <dgm:pt modelId="{23BA8EAB-633F-4998-A5C6-B017C551D3E1}" type="pres">
      <dgm:prSet presAssocID="{1FF579A0-2109-4C7E-8FB2-8ED4C1AF53F0}" presName="childText" presStyleLbl="conFgAcc1" presStyleIdx="0" presStyleCnt="3">
        <dgm:presLayoutVars>
          <dgm:bulletEnabled val="1"/>
        </dgm:presLayoutVars>
      </dgm:prSet>
      <dgm:spPr/>
    </dgm:pt>
    <dgm:pt modelId="{E3D28382-41BA-4F7F-B9AD-97A2E44852E1}" type="pres">
      <dgm:prSet presAssocID="{064EC1B1-96D0-4CBA-9618-D874B6FD3D6D}" presName="spaceBetweenRectangles" presStyleCnt="0"/>
      <dgm:spPr/>
    </dgm:pt>
    <dgm:pt modelId="{4BF4744F-95D2-410D-8BFF-6B515F51D026}" type="pres">
      <dgm:prSet presAssocID="{B81BA504-F1AE-41A5-8E5D-5259ACD1ED29}" presName="parentLin" presStyleCnt="0"/>
      <dgm:spPr/>
    </dgm:pt>
    <dgm:pt modelId="{8FD42295-D3F9-4A19-90EE-C0F0A86C0A40}" type="pres">
      <dgm:prSet presAssocID="{B81BA504-F1AE-41A5-8E5D-5259ACD1ED29}" presName="parentLeftMargin" presStyleLbl="node1" presStyleIdx="0" presStyleCnt="3"/>
      <dgm:spPr/>
      <dgm:t>
        <a:bodyPr/>
        <a:lstStyle/>
        <a:p>
          <a:endParaRPr lang="en-US"/>
        </a:p>
      </dgm:t>
    </dgm:pt>
    <dgm:pt modelId="{0162ECBC-0305-4A42-B98F-4193A3518BFD}" type="pres">
      <dgm:prSet presAssocID="{B81BA504-F1AE-41A5-8E5D-5259ACD1ED29}" presName="parentText" presStyleLbl="node1" presStyleIdx="1" presStyleCnt="3" custScaleX="126685" custScaleY="67397" custLinFactNeighborX="1538" custLinFactNeighborY="28274">
        <dgm:presLayoutVars>
          <dgm:chMax val="0"/>
          <dgm:bulletEnabled val="1"/>
        </dgm:presLayoutVars>
      </dgm:prSet>
      <dgm:spPr/>
      <dgm:t>
        <a:bodyPr/>
        <a:lstStyle/>
        <a:p>
          <a:endParaRPr lang="en-US"/>
        </a:p>
      </dgm:t>
    </dgm:pt>
    <dgm:pt modelId="{AA1AB74D-F437-46F6-9D1E-9F44A684D6FA}" type="pres">
      <dgm:prSet presAssocID="{B81BA504-F1AE-41A5-8E5D-5259ACD1ED29}" presName="negativeSpace" presStyleCnt="0"/>
      <dgm:spPr/>
    </dgm:pt>
    <dgm:pt modelId="{48278522-95BC-446B-86D8-C21EBDDF6FE4}" type="pres">
      <dgm:prSet presAssocID="{B81BA504-F1AE-41A5-8E5D-5259ACD1ED29}" presName="childText" presStyleLbl="conFgAcc1" presStyleIdx="1" presStyleCnt="3">
        <dgm:presLayoutVars>
          <dgm:bulletEnabled val="1"/>
        </dgm:presLayoutVars>
      </dgm:prSet>
      <dgm:spPr/>
    </dgm:pt>
    <dgm:pt modelId="{73A5B3F4-82CC-4022-8192-9BC5F365C5F8}" type="pres">
      <dgm:prSet presAssocID="{81548D84-CD91-45D8-A6E1-C1515C73BCC4}" presName="spaceBetweenRectangles" presStyleCnt="0"/>
      <dgm:spPr/>
    </dgm:pt>
    <dgm:pt modelId="{407E72DB-F248-488A-9019-D59C0193A715}" type="pres">
      <dgm:prSet presAssocID="{B76D7A79-3AE1-4E1B-9502-D095B9CB1F8D}" presName="parentLin" presStyleCnt="0"/>
      <dgm:spPr/>
    </dgm:pt>
    <dgm:pt modelId="{CC98B0B4-1E09-422D-B8A5-D73B9EA75145}" type="pres">
      <dgm:prSet presAssocID="{B76D7A79-3AE1-4E1B-9502-D095B9CB1F8D}" presName="parentLeftMargin" presStyleLbl="node1" presStyleIdx="1" presStyleCnt="3"/>
      <dgm:spPr/>
      <dgm:t>
        <a:bodyPr/>
        <a:lstStyle/>
        <a:p>
          <a:endParaRPr lang="en-US"/>
        </a:p>
      </dgm:t>
    </dgm:pt>
    <dgm:pt modelId="{547DB569-AC1C-4EC1-993B-9FC6BE3B65BF}" type="pres">
      <dgm:prSet presAssocID="{B76D7A79-3AE1-4E1B-9502-D095B9CB1F8D}" presName="parentText" presStyleLbl="node1" presStyleIdx="2" presStyleCnt="3" custScaleX="126531" custScaleY="66347" custLinFactNeighborX="3313" custLinFactNeighborY="26466">
        <dgm:presLayoutVars>
          <dgm:chMax val="0"/>
          <dgm:bulletEnabled val="1"/>
        </dgm:presLayoutVars>
      </dgm:prSet>
      <dgm:spPr/>
      <dgm:t>
        <a:bodyPr/>
        <a:lstStyle/>
        <a:p>
          <a:endParaRPr lang="en-US"/>
        </a:p>
      </dgm:t>
    </dgm:pt>
    <dgm:pt modelId="{F6D01D36-ABBB-46E4-80CB-D46158A71CA4}" type="pres">
      <dgm:prSet presAssocID="{B76D7A79-3AE1-4E1B-9502-D095B9CB1F8D}" presName="negativeSpace" presStyleCnt="0"/>
      <dgm:spPr/>
    </dgm:pt>
    <dgm:pt modelId="{55B47172-852D-4E4D-BA9E-9776B18F0118}" type="pres">
      <dgm:prSet presAssocID="{B76D7A79-3AE1-4E1B-9502-D095B9CB1F8D}" presName="childText" presStyleLbl="conFgAcc1" presStyleIdx="2" presStyleCnt="3">
        <dgm:presLayoutVars>
          <dgm:bulletEnabled val="1"/>
        </dgm:presLayoutVars>
      </dgm:prSet>
      <dgm:spPr/>
    </dgm:pt>
  </dgm:ptLst>
  <dgm:cxnLst>
    <dgm:cxn modelId="{94779819-9082-4688-9C57-FAEE556C83D5}" srcId="{EE5EF3A8-6953-4D7F-A40A-9238725588EA}" destId="{1FF579A0-2109-4C7E-8FB2-8ED4C1AF53F0}" srcOrd="0" destOrd="0" parTransId="{6F59FA33-F1DA-4F16-8406-F9336058CCFF}" sibTransId="{064EC1B1-96D0-4CBA-9618-D874B6FD3D6D}"/>
    <dgm:cxn modelId="{7CD39C20-6051-4D19-9472-8CC7EDFD40D2}" type="presOf" srcId="{1FF579A0-2109-4C7E-8FB2-8ED4C1AF53F0}" destId="{43ECCECB-E0DF-4681-BFE2-2A0441DD8262}" srcOrd="1" destOrd="0" presId="urn:microsoft.com/office/officeart/2005/8/layout/list1"/>
    <dgm:cxn modelId="{429872F2-7A6A-45A0-95B2-C2354EDF5F02}" type="presOf" srcId="{B76D7A79-3AE1-4E1B-9502-D095B9CB1F8D}" destId="{547DB569-AC1C-4EC1-993B-9FC6BE3B65BF}" srcOrd="1" destOrd="0" presId="urn:microsoft.com/office/officeart/2005/8/layout/list1"/>
    <dgm:cxn modelId="{3B7E6969-2DE1-4771-87FA-8D9046BE0C16}" type="presOf" srcId="{1FF579A0-2109-4C7E-8FB2-8ED4C1AF53F0}" destId="{9EDF54D7-7779-442D-BC58-849B8A1AF603}" srcOrd="0" destOrd="0" presId="urn:microsoft.com/office/officeart/2005/8/layout/list1"/>
    <dgm:cxn modelId="{4F47C922-0F46-4568-A08E-361A19156B30}" type="presOf" srcId="{B76D7A79-3AE1-4E1B-9502-D095B9CB1F8D}" destId="{CC98B0B4-1E09-422D-B8A5-D73B9EA75145}" srcOrd="0" destOrd="0" presId="urn:microsoft.com/office/officeart/2005/8/layout/list1"/>
    <dgm:cxn modelId="{88270B9E-8DFD-4619-A0A4-0CEE3386BE4B}" type="presOf" srcId="{B81BA504-F1AE-41A5-8E5D-5259ACD1ED29}" destId="{0162ECBC-0305-4A42-B98F-4193A3518BFD}" srcOrd="1" destOrd="0" presId="urn:microsoft.com/office/officeart/2005/8/layout/list1"/>
    <dgm:cxn modelId="{C77B912A-4D4C-4C23-8508-34EA066F88C3}" type="presOf" srcId="{B81BA504-F1AE-41A5-8E5D-5259ACD1ED29}" destId="{8FD42295-D3F9-4A19-90EE-C0F0A86C0A40}" srcOrd="0" destOrd="0" presId="urn:microsoft.com/office/officeart/2005/8/layout/list1"/>
    <dgm:cxn modelId="{AFB51DF7-3654-4E3F-8519-036D8B6764D6}" type="presOf" srcId="{EE5EF3A8-6953-4D7F-A40A-9238725588EA}" destId="{E7A8B63B-155F-471C-89C9-4A38A54BC5E7}" srcOrd="0" destOrd="0" presId="urn:microsoft.com/office/officeart/2005/8/layout/list1"/>
    <dgm:cxn modelId="{40ED230F-29F6-422C-9767-1CE564291766}" srcId="{EE5EF3A8-6953-4D7F-A40A-9238725588EA}" destId="{B81BA504-F1AE-41A5-8E5D-5259ACD1ED29}" srcOrd="1" destOrd="0" parTransId="{C3016B37-DE61-4816-A753-967514208D6C}" sibTransId="{81548D84-CD91-45D8-A6E1-C1515C73BCC4}"/>
    <dgm:cxn modelId="{85BBD0D7-6BD4-40F1-9D72-A5E5DDB496F3}" srcId="{EE5EF3A8-6953-4D7F-A40A-9238725588EA}" destId="{B76D7A79-3AE1-4E1B-9502-D095B9CB1F8D}" srcOrd="2" destOrd="0" parTransId="{67E89015-2C10-42C8-BF63-0CA44C0EF6E8}" sibTransId="{5838687F-19CC-4FA1-888C-56AE79439DD1}"/>
    <dgm:cxn modelId="{847DDC59-22C8-48E6-93FD-4AE9AC35F706}" type="presParOf" srcId="{E7A8B63B-155F-471C-89C9-4A38A54BC5E7}" destId="{25B56F16-D0AF-4CA8-A7BD-7E98CD093BF4}" srcOrd="0" destOrd="0" presId="urn:microsoft.com/office/officeart/2005/8/layout/list1"/>
    <dgm:cxn modelId="{66D30505-4BDE-49D1-9712-E697F3D55185}" type="presParOf" srcId="{25B56F16-D0AF-4CA8-A7BD-7E98CD093BF4}" destId="{9EDF54D7-7779-442D-BC58-849B8A1AF603}" srcOrd="0" destOrd="0" presId="urn:microsoft.com/office/officeart/2005/8/layout/list1"/>
    <dgm:cxn modelId="{7590C29E-2AA3-4619-B585-587A2467D035}" type="presParOf" srcId="{25B56F16-D0AF-4CA8-A7BD-7E98CD093BF4}" destId="{43ECCECB-E0DF-4681-BFE2-2A0441DD8262}" srcOrd="1" destOrd="0" presId="urn:microsoft.com/office/officeart/2005/8/layout/list1"/>
    <dgm:cxn modelId="{2AB522FC-1176-4F3E-84A8-470A3A857978}" type="presParOf" srcId="{E7A8B63B-155F-471C-89C9-4A38A54BC5E7}" destId="{351F807E-7E78-4515-820A-191DE8BB3FE1}" srcOrd="1" destOrd="0" presId="urn:microsoft.com/office/officeart/2005/8/layout/list1"/>
    <dgm:cxn modelId="{64662F64-E1A7-4B10-AC5C-56B32DADFB48}" type="presParOf" srcId="{E7A8B63B-155F-471C-89C9-4A38A54BC5E7}" destId="{23BA8EAB-633F-4998-A5C6-B017C551D3E1}" srcOrd="2" destOrd="0" presId="urn:microsoft.com/office/officeart/2005/8/layout/list1"/>
    <dgm:cxn modelId="{00F933D4-5142-4357-B1AE-FFB8089EC563}" type="presParOf" srcId="{E7A8B63B-155F-471C-89C9-4A38A54BC5E7}" destId="{E3D28382-41BA-4F7F-B9AD-97A2E44852E1}" srcOrd="3" destOrd="0" presId="urn:microsoft.com/office/officeart/2005/8/layout/list1"/>
    <dgm:cxn modelId="{D94F72ED-2DD2-4C24-9321-D14570BEFE3D}" type="presParOf" srcId="{E7A8B63B-155F-471C-89C9-4A38A54BC5E7}" destId="{4BF4744F-95D2-410D-8BFF-6B515F51D026}" srcOrd="4" destOrd="0" presId="urn:microsoft.com/office/officeart/2005/8/layout/list1"/>
    <dgm:cxn modelId="{312F5798-02A1-4F7F-A676-CB11DD650173}" type="presParOf" srcId="{4BF4744F-95D2-410D-8BFF-6B515F51D026}" destId="{8FD42295-D3F9-4A19-90EE-C0F0A86C0A40}" srcOrd="0" destOrd="0" presId="urn:microsoft.com/office/officeart/2005/8/layout/list1"/>
    <dgm:cxn modelId="{044D970B-847D-4153-BA51-D4447E8C86AC}" type="presParOf" srcId="{4BF4744F-95D2-410D-8BFF-6B515F51D026}" destId="{0162ECBC-0305-4A42-B98F-4193A3518BFD}" srcOrd="1" destOrd="0" presId="urn:microsoft.com/office/officeart/2005/8/layout/list1"/>
    <dgm:cxn modelId="{606BD40F-AF43-4363-A00B-BE308E55A259}" type="presParOf" srcId="{E7A8B63B-155F-471C-89C9-4A38A54BC5E7}" destId="{AA1AB74D-F437-46F6-9D1E-9F44A684D6FA}" srcOrd="5" destOrd="0" presId="urn:microsoft.com/office/officeart/2005/8/layout/list1"/>
    <dgm:cxn modelId="{B1342F03-DC0C-4FB0-87B4-BEAE28EFA932}" type="presParOf" srcId="{E7A8B63B-155F-471C-89C9-4A38A54BC5E7}" destId="{48278522-95BC-446B-86D8-C21EBDDF6FE4}" srcOrd="6" destOrd="0" presId="urn:microsoft.com/office/officeart/2005/8/layout/list1"/>
    <dgm:cxn modelId="{920F858C-0DE3-4164-AFA7-FF2C8449BE5A}" type="presParOf" srcId="{E7A8B63B-155F-471C-89C9-4A38A54BC5E7}" destId="{73A5B3F4-82CC-4022-8192-9BC5F365C5F8}" srcOrd="7" destOrd="0" presId="urn:microsoft.com/office/officeart/2005/8/layout/list1"/>
    <dgm:cxn modelId="{B5119411-AAA5-49FD-A4A6-152CEBC2B9D5}" type="presParOf" srcId="{E7A8B63B-155F-471C-89C9-4A38A54BC5E7}" destId="{407E72DB-F248-488A-9019-D59C0193A715}" srcOrd="8" destOrd="0" presId="urn:microsoft.com/office/officeart/2005/8/layout/list1"/>
    <dgm:cxn modelId="{ABA73BCF-0DCC-41EC-AEA3-BD58C7A2E6E7}" type="presParOf" srcId="{407E72DB-F248-488A-9019-D59C0193A715}" destId="{CC98B0B4-1E09-422D-B8A5-D73B9EA75145}" srcOrd="0" destOrd="0" presId="urn:microsoft.com/office/officeart/2005/8/layout/list1"/>
    <dgm:cxn modelId="{5C8D80B9-8C91-4F4B-A01C-36730372BEF4}" type="presParOf" srcId="{407E72DB-F248-488A-9019-D59C0193A715}" destId="{547DB569-AC1C-4EC1-993B-9FC6BE3B65BF}" srcOrd="1" destOrd="0" presId="urn:microsoft.com/office/officeart/2005/8/layout/list1"/>
    <dgm:cxn modelId="{57B19893-3942-48EF-92EC-C50B40ABCFF8}" type="presParOf" srcId="{E7A8B63B-155F-471C-89C9-4A38A54BC5E7}" destId="{F6D01D36-ABBB-46E4-80CB-D46158A71CA4}" srcOrd="9" destOrd="0" presId="urn:microsoft.com/office/officeart/2005/8/layout/list1"/>
    <dgm:cxn modelId="{7A6E6E47-7D63-4F85-B7B3-971F61F4D59D}" type="presParOf" srcId="{E7A8B63B-155F-471C-89C9-4A38A54BC5E7}" destId="{55B47172-852D-4E4D-BA9E-9776B18F0118}"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7AD03-DB72-41C4-A87F-F3E675748647}">
      <dsp:nvSpPr>
        <dsp:cNvPr id="0" name=""/>
        <dsp:cNvSpPr/>
      </dsp:nvSpPr>
      <dsp:spPr>
        <a:xfrm>
          <a:off x="0" y="50602"/>
          <a:ext cx="6269038" cy="1034280"/>
        </a:xfrm>
        <a:prstGeom prst="round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GB" sz="2600" kern="1200" dirty="0"/>
            <a:t>Over 35</a:t>
          </a:r>
          <a:r>
            <a:rPr lang="en-GB" sz="2600" u="sng" kern="1200" dirty="0"/>
            <a:t>0,000</a:t>
          </a:r>
          <a:r>
            <a:rPr lang="en-GB" sz="2600" kern="1200" dirty="0"/>
            <a:t> apprenticeship starts each year</a:t>
          </a:r>
          <a:endParaRPr lang="en-US" sz="2600" kern="1200" dirty="0"/>
        </a:p>
      </dsp:txBody>
      <dsp:txXfrm>
        <a:off x="50489" y="101091"/>
        <a:ext cx="6168060" cy="933302"/>
      </dsp:txXfrm>
    </dsp:sp>
    <dsp:sp modelId="{5FF719DB-A8E7-4D83-9AB6-27DB780291F1}">
      <dsp:nvSpPr>
        <dsp:cNvPr id="0" name=""/>
        <dsp:cNvSpPr/>
      </dsp:nvSpPr>
      <dsp:spPr>
        <a:xfrm>
          <a:off x="0" y="1159762"/>
          <a:ext cx="6269038" cy="1034280"/>
        </a:xfrm>
        <a:prstGeom prst="roundRect">
          <a:avLst/>
        </a:prstGeom>
        <a:gradFill rotWithShape="0">
          <a:gsLst>
            <a:gs pos="0">
              <a:schemeClr val="accent5">
                <a:shade val="80000"/>
                <a:hueOff val="67816"/>
                <a:satOff val="1294"/>
                <a:lumOff val="5714"/>
                <a:alphaOff val="0"/>
                <a:satMod val="103000"/>
                <a:lumMod val="102000"/>
                <a:tint val="94000"/>
              </a:schemeClr>
            </a:gs>
            <a:gs pos="50000">
              <a:schemeClr val="accent5">
                <a:shade val="80000"/>
                <a:hueOff val="67816"/>
                <a:satOff val="1294"/>
                <a:lumOff val="5714"/>
                <a:alphaOff val="0"/>
                <a:satMod val="110000"/>
                <a:lumMod val="100000"/>
                <a:shade val="100000"/>
              </a:schemeClr>
            </a:gs>
            <a:gs pos="100000">
              <a:schemeClr val="accent5">
                <a:shade val="80000"/>
                <a:hueOff val="67816"/>
                <a:satOff val="1294"/>
                <a:lumOff val="57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GB" sz="2600" kern="1200" dirty="0"/>
            <a:t>5 miles = 227 apprenticeships</a:t>
          </a:r>
          <a:endParaRPr lang="en-US" sz="2600" kern="1200" dirty="0"/>
        </a:p>
      </dsp:txBody>
      <dsp:txXfrm>
        <a:off x="50489" y="1210251"/>
        <a:ext cx="6168060" cy="933302"/>
      </dsp:txXfrm>
    </dsp:sp>
    <dsp:sp modelId="{1D2D7392-0EBA-405D-93CE-70F88BDD278E}">
      <dsp:nvSpPr>
        <dsp:cNvPr id="0" name=""/>
        <dsp:cNvSpPr/>
      </dsp:nvSpPr>
      <dsp:spPr>
        <a:xfrm>
          <a:off x="0" y="2268922"/>
          <a:ext cx="6269038" cy="1034280"/>
        </a:xfrm>
        <a:prstGeom prst="roundRect">
          <a:avLst/>
        </a:prstGeom>
        <a:gradFill rotWithShape="0">
          <a:gsLst>
            <a:gs pos="0">
              <a:schemeClr val="accent5">
                <a:shade val="80000"/>
                <a:hueOff val="135632"/>
                <a:satOff val="2588"/>
                <a:lumOff val="11428"/>
                <a:alphaOff val="0"/>
                <a:satMod val="103000"/>
                <a:lumMod val="102000"/>
                <a:tint val="94000"/>
              </a:schemeClr>
            </a:gs>
            <a:gs pos="50000">
              <a:schemeClr val="accent5">
                <a:shade val="80000"/>
                <a:hueOff val="135632"/>
                <a:satOff val="2588"/>
                <a:lumOff val="11428"/>
                <a:alphaOff val="0"/>
                <a:satMod val="110000"/>
                <a:lumMod val="100000"/>
                <a:shade val="100000"/>
              </a:schemeClr>
            </a:gs>
            <a:gs pos="100000">
              <a:schemeClr val="accent5">
                <a:shade val="80000"/>
                <a:hueOff val="135632"/>
                <a:satOff val="2588"/>
                <a:lumOff val="114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GB" sz="2600" kern="1200" dirty="0"/>
            <a:t>10 miles = 681 apprenticeships</a:t>
          </a:r>
          <a:endParaRPr lang="en-US" sz="2600" kern="1200" dirty="0"/>
        </a:p>
      </dsp:txBody>
      <dsp:txXfrm>
        <a:off x="50489" y="2319411"/>
        <a:ext cx="6168060" cy="933302"/>
      </dsp:txXfrm>
    </dsp:sp>
    <dsp:sp modelId="{0CAE6B98-5354-4609-8892-1DA52A84473F}">
      <dsp:nvSpPr>
        <dsp:cNvPr id="0" name=""/>
        <dsp:cNvSpPr/>
      </dsp:nvSpPr>
      <dsp:spPr>
        <a:xfrm>
          <a:off x="0" y="3378082"/>
          <a:ext cx="6269038" cy="1034280"/>
        </a:xfrm>
        <a:prstGeom prst="roundRect">
          <a:avLst/>
        </a:prstGeom>
        <a:gradFill rotWithShape="0">
          <a:gsLst>
            <a:gs pos="0">
              <a:schemeClr val="accent5">
                <a:shade val="80000"/>
                <a:hueOff val="203448"/>
                <a:satOff val="3881"/>
                <a:lumOff val="17141"/>
                <a:alphaOff val="0"/>
                <a:satMod val="103000"/>
                <a:lumMod val="102000"/>
                <a:tint val="94000"/>
              </a:schemeClr>
            </a:gs>
            <a:gs pos="50000">
              <a:schemeClr val="accent5">
                <a:shade val="80000"/>
                <a:hueOff val="203448"/>
                <a:satOff val="3881"/>
                <a:lumOff val="17141"/>
                <a:alphaOff val="0"/>
                <a:satMod val="110000"/>
                <a:lumMod val="100000"/>
                <a:shade val="100000"/>
              </a:schemeClr>
            </a:gs>
            <a:gs pos="100000">
              <a:schemeClr val="accent5">
                <a:shade val="80000"/>
                <a:hueOff val="203448"/>
                <a:satOff val="3881"/>
                <a:lumOff val="171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GB" sz="2600" kern="1200" dirty="0"/>
            <a:t>15 miles = 1821 apprenticeships </a:t>
          </a:r>
          <a:endParaRPr lang="en-US" sz="2600" kern="1200" dirty="0"/>
        </a:p>
      </dsp:txBody>
      <dsp:txXfrm>
        <a:off x="50489" y="3428571"/>
        <a:ext cx="6168060" cy="933302"/>
      </dsp:txXfrm>
    </dsp:sp>
    <dsp:sp modelId="{98BC7E39-B73C-4F26-8815-F7F90EC65BD2}">
      <dsp:nvSpPr>
        <dsp:cNvPr id="0" name=""/>
        <dsp:cNvSpPr/>
      </dsp:nvSpPr>
      <dsp:spPr>
        <a:xfrm>
          <a:off x="0" y="4487242"/>
          <a:ext cx="6269038" cy="1034280"/>
        </a:xfrm>
        <a:prstGeom prst="roundRect">
          <a:avLst/>
        </a:prstGeom>
        <a:gradFill rotWithShape="0">
          <a:gsLst>
            <a:gs pos="0">
              <a:schemeClr val="accent5">
                <a:shade val="80000"/>
                <a:hueOff val="271263"/>
                <a:satOff val="5175"/>
                <a:lumOff val="22855"/>
                <a:alphaOff val="0"/>
                <a:satMod val="103000"/>
                <a:lumMod val="102000"/>
                <a:tint val="94000"/>
              </a:schemeClr>
            </a:gs>
            <a:gs pos="50000">
              <a:schemeClr val="accent5">
                <a:shade val="80000"/>
                <a:hueOff val="271263"/>
                <a:satOff val="5175"/>
                <a:lumOff val="22855"/>
                <a:alphaOff val="0"/>
                <a:satMod val="110000"/>
                <a:lumMod val="100000"/>
                <a:shade val="100000"/>
              </a:schemeClr>
            </a:gs>
            <a:gs pos="100000">
              <a:schemeClr val="accent5">
                <a:shade val="80000"/>
                <a:hueOff val="271263"/>
                <a:satOff val="5175"/>
                <a:lumOff val="2285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GB" sz="2600" kern="1200" dirty="0"/>
            <a:t>20 miles = 2763 apprenticeships</a:t>
          </a:r>
          <a:endParaRPr lang="en-US" sz="2600" kern="1200" dirty="0"/>
        </a:p>
      </dsp:txBody>
      <dsp:txXfrm>
        <a:off x="50489" y="4537731"/>
        <a:ext cx="6168060" cy="933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A8EAB-633F-4998-A5C6-B017C551D3E1}">
      <dsp:nvSpPr>
        <dsp:cNvPr id="0" name=""/>
        <dsp:cNvSpPr/>
      </dsp:nvSpPr>
      <dsp:spPr>
        <a:xfrm>
          <a:off x="0" y="276088"/>
          <a:ext cx="7167904" cy="957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ECCECB-E0DF-4681-BFE2-2A0441DD8262}">
      <dsp:nvSpPr>
        <dsp:cNvPr id="0" name=""/>
        <dsp:cNvSpPr/>
      </dsp:nvSpPr>
      <dsp:spPr>
        <a:xfrm>
          <a:off x="346517" y="350360"/>
          <a:ext cx="6396501" cy="83098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651" tIns="0" rIns="189651" bIns="0" numCol="1" spcCol="1270" anchor="ctr" anchorCtr="0">
          <a:noAutofit/>
        </a:bodyPr>
        <a:lstStyle/>
        <a:p>
          <a:pPr lvl="0" algn="l" defTabSz="1644650">
            <a:lnSpc>
              <a:spcPct val="90000"/>
            </a:lnSpc>
            <a:spcBef>
              <a:spcPct val="0"/>
            </a:spcBef>
            <a:spcAft>
              <a:spcPct val="35000"/>
            </a:spcAft>
          </a:pPr>
          <a:r>
            <a:rPr lang="en-US" sz="3700" kern="1200" dirty="0">
              <a:latin typeface="Arial" panose="020B0604020202020204" pitchFamily="34" charset="0"/>
              <a:cs typeface="Arial" panose="020B0604020202020204" pitchFamily="34" charset="0"/>
            </a:rPr>
            <a:t>Over </a:t>
          </a:r>
          <a:r>
            <a:rPr lang="en-US" sz="3700" b="1" kern="1200" dirty="0">
              <a:latin typeface="Arial" panose="020B0604020202020204" pitchFamily="34" charset="0"/>
              <a:cs typeface="Arial" panose="020B0604020202020204" pitchFamily="34" charset="0"/>
            </a:rPr>
            <a:t>£25,725</a:t>
          </a:r>
        </a:p>
      </dsp:txBody>
      <dsp:txXfrm>
        <a:off x="387082" y="390925"/>
        <a:ext cx="6315371" cy="749858"/>
      </dsp:txXfrm>
    </dsp:sp>
    <dsp:sp modelId="{48278522-95BC-446B-86D8-C21EBDDF6FE4}">
      <dsp:nvSpPr>
        <dsp:cNvPr id="0" name=""/>
        <dsp:cNvSpPr/>
      </dsp:nvSpPr>
      <dsp:spPr>
        <a:xfrm>
          <a:off x="0" y="1634041"/>
          <a:ext cx="7167904" cy="957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62ECBC-0305-4A42-B98F-4193A3518BFD}">
      <dsp:nvSpPr>
        <dsp:cNvPr id="0" name=""/>
        <dsp:cNvSpPr/>
      </dsp:nvSpPr>
      <dsp:spPr>
        <a:xfrm>
          <a:off x="363907" y="1756054"/>
          <a:ext cx="6356461" cy="75603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651" tIns="0" rIns="189651" bIns="0" numCol="1" spcCol="1270" anchor="ctr" anchorCtr="0">
          <a:noAutofit/>
        </a:bodyPr>
        <a:lstStyle/>
        <a:p>
          <a:pPr lvl="0" algn="l"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Based on what you </a:t>
          </a:r>
          <a:r>
            <a:rPr lang="en-US" sz="3600" b="1" kern="1200" dirty="0">
              <a:latin typeface="Arial" panose="020B0604020202020204" pitchFamily="34" charset="0"/>
              <a:cs typeface="Arial" panose="020B0604020202020204" pitchFamily="34" charset="0"/>
            </a:rPr>
            <a:t>earn</a:t>
          </a:r>
        </a:p>
      </dsp:txBody>
      <dsp:txXfrm>
        <a:off x="400813" y="1792960"/>
        <a:ext cx="6282649" cy="682220"/>
      </dsp:txXfrm>
    </dsp:sp>
    <dsp:sp modelId="{55B47172-852D-4E4D-BA9E-9776B18F0118}">
      <dsp:nvSpPr>
        <dsp:cNvPr id="0" name=""/>
        <dsp:cNvSpPr/>
      </dsp:nvSpPr>
      <dsp:spPr>
        <a:xfrm>
          <a:off x="0" y="2980215"/>
          <a:ext cx="7167904" cy="957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7DB569-AC1C-4EC1-993B-9FC6BE3B65BF}">
      <dsp:nvSpPr>
        <dsp:cNvPr id="0" name=""/>
        <dsp:cNvSpPr/>
      </dsp:nvSpPr>
      <dsp:spPr>
        <a:xfrm>
          <a:off x="370268" y="3093726"/>
          <a:ext cx="6348734" cy="7442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651" tIns="0" rIns="189651" bIns="0" numCol="1" spcCol="1270" anchor="ctr" anchorCtr="0">
          <a:noAutofit/>
        </a:bodyPr>
        <a:lstStyle/>
        <a:p>
          <a:pPr lvl="0" algn="l"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Written off after 30 years</a:t>
          </a:r>
          <a:endParaRPr lang="en-US" sz="3600" b="1" kern="1200" dirty="0">
            <a:latin typeface="Arial" panose="020B0604020202020204" pitchFamily="34" charset="0"/>
            <a:cs typeface="Arial" panose="020B0604020202020204" pitchFamily="34" charset="0"/>
          </a:endParaRPr>
        </a:p>
      </dsp:txBody>
      <dsp:txXfrm>
        <a:off x="406599" y="3130057"/>
        <a:ext cx="6276072" cy="6715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76BC9-A3B0-486E-9CF8-0B58417D18DA}" type="datetimeFigureOut">
              <a:rPr lang="en-GB" smtClean="0"/>
              <a:t>20/06/2019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CB19E-0A90-4E9B-9E23-95F8E3E787D8}" type="slidenum">
              <a:rPr lang="en-GB" smtClean="0"/>
              <a:t>‹#›</a:t>
            </a:fld>
            <a:endParaRPr lang="en-GB"/>
          </a:p>
        </p:txBody>
      </p:sp>
    </p:spTree>
    <p:extLst>
      <p:ext uri="{BB962C8B-B14F-4D97-AF65-F5344CB8AC3E}">
        <p14:creationId xmlns:p14="http://schemas.microsoft.com/office/powerpoint/2010/main" val="4002536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600" kern="1200" dirty="0">
                <a:solidFill>
                  <a:schemeClr val="tx1"/>
                </a:solidFill>
                <a:latin typeface="+mn-lt"/>
                <a:ea typeface="+mn-ea"/>
                <a:cs typeface="+mn-cs"/>
              </a:rPr>
              <a:t>My</a:t>
            </a:r>
            <a:r>
              <a:rPr lang="en-GB" sz="1600" kern="1200" baseline="0" dirty="0">
                <a:solidFill>
                  <a:schemeClr val="tx1"/>
                </a:solidFill>
                <a:latin typeface="+mn-lt"/>
                <a:ea typeface="+mn-ea"/>
                <a:cs typeface="+mn-cs"/>
              </a:rPr>
              <a:t> name is </a:t>
            </a:r>
            <a:r>
              <a:rPr lang="en-GB" sz="1600" b="1" kern="1200" baseline="0" dirty="0">
                <a:solidFill>
                  <a:schemeClr val="tx1"/>
                </a:solidFill>
                <a:latin typeface="+mn-lt"/>
                <a:ea typeface="+mn-ea"/>
                <a:cs typeface="+mn-cs"/>
              </a:rPr>
              <a:t>‘Kate’</a:t>
            </a:r>
            <a:r>
              <a:rPr lang="en-GB" sz="1600" kern="1200" baseline="0" dirty="0">
                <a:solidFill>
                  <a:schemeClr val="tx1"/>
                </a:solidFill>
                <a:latin typeface="+mn-lt"/>
                <a:ea typeface="+mn-ea"/>
                <a:cs typeface="+mn-cs"/>
              </a:rPr>
              <a:t> and I’m here on behalf of the iSales Academy to talk to you about level 3 and level 4 apprenticeships. We are a training provider and we specialise in sales, tech sales and technical apprenticeships.  My background is – ran a government funded apprenticeship scheme successfully helping 15 Unified </a:t>
            </a:r>
            <a:r>
              <a:rPr lang="en-GB" sz="1600" kern="1200" baseline="0" dirty="0" err="1">
                <a:solidFill>
                  <a:schemeClr val="tx1"/>
                </a:solidFill>
                <a:latin typeface="+mn-lt"/>
                <a:ea typeface="+mn-ea"/>
                <a:cs typeface="+mn-cs"/>
              </a:rPr>
              <a:t>comms</a:t>
            </a:r>
            <a:r>
              <a:rPr lang="en-GB" sz="1600" kern="1200" baseline="0" dirty="0">
                <a:solidFill>
                  <a:schemeClr val="tx1"/>
                </a:solidFill>
                <a:latin typeface="+mn-lt"/>
                <a:ea typeface="+mn-ea"/>
                <a:cs typeface="+mn-cs"/>
              </a:rPr>
              <a:t> sales and marketing and project manager achieve their level 4 apprenticeship.</a:t>
            </a:r>
          </a:p>
          <a:p>
            <a:r>
              <a:rPr lang="en-GB" sz="1600" kern="1200" baseline="0" dirty="0">
                <a:solidFill>
                  <a:schemeClr val="tx1"/>
                </a:solidFill>
                <a:latin typeface="+mn-lt"/>
                <a:ea typeface="+mn-ea"/>
                <a:cs typeface="+mn-cs"/>
              </a:rPr>
              <a:t>Currently I am responsible for finding employers to take on apprentices, recruiting the apprentice and placing them, delivering the training (sales, and technical), observing the apprentice in the workplace and being the support for both the apprentice and the employer.  Experience in all steps of the process. </a:t>
            </a:r>
            <a:br>
              <a:rPr lang="en-GB" sz="1600" kern="1200" baseline="0" dirty="0">
                <a:solidFill>
                  <a:schemeClr val="tx1"/>
                </a:solidFill>
                <a:latin typeface="+mn-lt"/>
                <a:ea typeface="+mn-ea"/>
                <a:cs typeface="+mn-cs"/>
              </a:rPr>
            </a:br>
            <a:r>
              <a:rPr lang="en-GB" sz="1600" kern="1200" baseline="0" dirty="0">
                <a:solidFill>
                  <a:schemeClr val="tx1"/>
                </a:solidFill>
                <a:latin typeface="+mn-lt"/>
                <a:ea typeface="+mn-ea"/>
                <a:cs typeface="+mn-cs"/>
              </a:rPr>
              <a:t>- The range of apprenticeship job roles available</a:t>
            </a:r>
            <a:br>
              <a:rPr lang="en-GB" sz="1600" kern="1200" baseline="0" dirty="0">
                <a:solidFill>
                  <a:schemeClr val="tx1"/>
                </a:solidFill>
                <a:latin typeface="+mn-lt"/>
                <a:ea typeface="+mn-ea"/>
                <a:cs typeface="+mn-cs"/>
              </a:rPr>
            </a:br>
            <a:r>
              <a:rPr lang="en-GB" sz="1600" kern="1200" baseline="0" dirty="0">
                <a:solidFill>
                  <a:schemeClr val="tx1"/>
                </a:solidFill>
                <a:latin typeface="+mn-lt"/>
                <a:ea typeface="+mn-ea"/>
                <a:cs typeface="+mn-cs"/>
              </a:rPr>
              <a:t>- The different levels</a:t>
            </a:r>
            <a:br>
              <a:rPr lang="en-GB" sz="1600" kern="1200" baseline="0" dirty="0">
                <a:solidFill>
                  <a:schemeClr val="tx1"/>
                </a:solidFill>
                <a:latin typeface="+mn-lt"/>
                <a:ea typeface="+mn-ea"/>
                <a:cs typeface="+mn-cs"/>
              </a:rPr>
            </a:br>
            <a:r>
              <a:rPr lang="en-GB" sz="1600" kern="1200" baseline="0" dirty="0">
                <a:solidFill>
                  <a:schemeClr val="tx1"/>
                </a:solidFill>
                <a:latin typeface="+mn-lt"/>
                <a:ea typeface="+mn-ea"/>
                <a:cs typeface="+mn-cs"/>
              </a:rPr>
              <a:t>- How you find an apprenticeship and </a:t>
            </a:r>
            <a:br>
              <a:rPr lang="en-GB" sz="1600" kern="1200" baseline="0" dirty="0">
                <a:solidFill>
                  <a:schemeClr val="tx1"/>
                </a:solidFill>
                <a:latin typeface="+mn-lt"/>
                <a:ea typeface="+mn-ea"/>
                <a:cs typeface="+mn-cs"/>
              </a:rPr>
            </a:br>
            <a:r>
              <a:rPr lang="en-GB" sz="1600" kern="1200" baseline="0" dirty="0">
                <a:solidFill>
                  <a:schemeClr val="tx1"/>
                </a:solidFill>
                <a:latin typeface="+mn-lt"/>
                <a:ea typeface="+mn-ea"/>
                <a:cs typeface="+mn-cs"/>
              </a:rPr>
              <a:t>- What you need to do next</a:t>
            </a:r>
          </a:p>
          <a:p>
            <a:r>
              <a:rPr lang="en-GB" sz="1600" kern="1200" dirty="0">
                <a:solidFill>
                  <a:schemeClr val="tx1"/>
                </a:solidFill>
                <a:effectLst/>
                <a:latin typeface="+mn-lt"/>
                <a:ea typeface="+mn-ea"/>
                <a:cs typeface="+mn-cs"/>
              </a:rPr>
              <a:t>Regardless of qualifications, there are apprenticeships for everyone but not many people realise that apprenticeships are for A* students too.</a:t>
            </a:r>
          </a:p>
          <a:p>
            <a:endParaRPr lang="en-GB" sz="1600" kern="1200" baseline="0" dirty="0">
              <a:solidFill>
                <a:schemeClr val="tx1"/>
              </a:solidFill>
              <a:effectLst/>
              <a:latin typeface="+mn-lt"/>
              <a:ea typeface="+mn-ea"/>
              <a:cs typeface="+mn-cs"/>
            </a:endParaRPr>
          </a:p>
          <a:p>
            <a:r>
              <a:rPr lang="en-GB" sz="1600" kern="1200" baseline="0" dirty="0">
                <a:solidFill>
                  <a:schemeClr val="tx1"/>
                </a:solidFill>
                <a:effectLst/>
                <a:latin typeface="+mn-lt"/>
                <a:ea typeface="+mn-ea"/>
                <a:cs typeface="+mn-cs"/>
              </a:rPr>
              <a:t>At any one time, there are around 28,000 apprenticeship vacancies available across England. </a:t>
            </a:r>
          </a:p>
          <a:p>
            <a:endParaRPr lang="en-GB" sz="16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529BEB-A4D5-4022-B50D-4DEE8282766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682356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Type of company</a:t>
            </a:r>
          </a:p>
          <a:p>
            <a:r>
              <a:rPr lang="en-GB" dirty="0"/>
              <a:t>Unpaid work experience</a:t>
            </a:r>
          </a:p>
          <a:p>
            <a:endParaRPr lang="en-GB" dirty="0"/>
          </a:p>
          <a:p>
            <a:r>
              <a:rPr lang="en-GB" dirty="0"/>
              <a:t>Daniel Bruce story – work experience</a:t>
            </a:r>
          </a:p>
        </p:txBody>
      </p:sp>
      <p:sp>
        <p:nvSpPr>
          <p:cNvPr id="4" name="Slide Number Placeholder 3"/>
          <p:cNvSpPr>
            <a:spLocks noGrp="1"/>
          </p:cNvSpPr>
          <p:nvPr>
            <p:ph type="sldNum" sz="quarter" idx="10"/>
          </p:nvPr>
        </p:nvSpPr>
        <p:spPr/>
        <p:txBody>
          <a:bodyPr/>
          <a:lstStyle/>
          <a:p>
            <a:fld id="{A8529BEB-A4D5-4022-B50D-4DEE8282766D}"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060801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baseline="0" dirty="0"/>
              <a:t>This will help you in choosing the right employer for your apprenticeship</a:t>
            </a:r>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82F0CB-F97B-4323-BD31-B783C6ACD7DA}" type="slidenum">
              <a:rPr lang="en-US">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927017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baseline="0" dirty="0"/>
              <a:t>The expected salary of a Uni grad is 20k.  An apprentice working from the age of 18 during the same 3 year period is expected to be on the same salary if not more with no debt!</a:t>
            </a:r>
          </a:p>
          <a:p>
            <a:pPr>
              <a:spcBef>
                <a:spcPct val="0"/>
              </a:spcBef>
            </a:pPr>
            <a:r>
              <a:rPr lang="en-GB" baseline="0" dirty="0"/>
              <a:t>My former apprentices are now on salaries ranging from 22k – 30k (Apprentices from 2014 – 2017)</a:t>
            </a:r>
          </a:p>
          <a:p>
            <a:pPr>
              <a:spcBef>
                <a:spcPct val="0"/>
              </a:spcBef>
            </a:pPr>
            <a:r>
              <a:rPr lang="en-GB" sz="1200" b="0" i="0" kern="1200" dirty="0">
                <a:solidFill>
                  <a:schemeClr val="tx1"/>
                </a:solidFill>
                <a:effectLst/>
                <a:latin typeface="+mn-lt"/>
                <a:ea typeface="+mn-ea"/>
                <a:cs typeface="+mn-cs"/>
              </a:rPr>
              <a:t>We say – a degree is not a get-rich-quick scheme. A typical starting salary for a graduate is £20,000. Anything more is the icing on the cake</a:t>
            </a:r>
            <a:endParaRPr lang="en-GB" baseline="0" dirty="0"/>
          </a:p>
          <a:p>
            <a:pPr>
              <a:spcBef>
                <a:spcPct val="0"/>
              </a:spcBef>
            </a:pPr>
            <a:endParaRPr lang="en-GB" baseline="0" dirty="0"/>
          </a:p>
          <a:p>
            <a:pPr>
              <a:spcBef>
                <a:spcPct val="0"/>
              </a:spcBef>
            </a:pPr>
            <a:endParaRPr lang="en-GB" baseline="0" dirty="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82F0CB-F97B-4323-BD31-B783C6ACD7DA}" type="slidenum">
              <a:rPr lang="en-US">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75385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29BEB-A4D5-4022-B50D-4DEE8282766D}"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681425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B0C9BEC-E11D-4BAB-B95E-6E8FA7997FA6}" type="slidenum">
              <a:rPr lang="en-GB" smtClean="0">
                <a:solidFill>
                  <a:prstClr val="black"/>
                </a:solidFill>
              </a:rPr>
              <a:pPr>
                <a:defRPr/>
              </a:pPr>
              <a:t>28</a:t>
            </a:fld>
            <a:endParaRPr lang="en-GB">
              <a:solidFill>
                <a:prstClr val="black"/>
              </a:solidFill>
            </a:endParaRPr>
          </a:p>
        </p:txBody>
      </p:sp>
    </p:spTree>
    <p:extLst>
      <p:ext uri="{BB962C8B-B14F-4D97-AF65-F5344CB8AC3E}">
        <p14:creationId xmlns:p14="http://schemas.microsoft.com/office/powerpoint/2010/main" val="2139982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7" name="Google Shape;1197;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4599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6C0A6-6004-4AA8-9960-52A23EBFF9E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8953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6C0A6-6004-4AA8-9960-52A23EBFF9E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7183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8E2C48C2-3C5C-4251-95DF-18B9D07B79A9}"/>
              </a:ext>
            </a:extLst>
          </p:cNvPr>
          <p:cNvSpPr>
            <a:spLocks noGrp="1" noRot="1" noChangeAspect="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27C5DCF3-BBAA-4A13-ADA5-D901C98A81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9396" name="Slide Number Placeholder 3">
            <a:extLst>
              <a:ext uri="{FF2B5EF4-FFF2-40B4-BE49-F238E27FC236}">
                <a16:creationId xmlns:a16="http://schemas.microsoft.com/office/drawing/2014/main" id="{48027020-16B6-46CE-B5CF-DACC0ABE74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5207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5207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5207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5207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3A58FF4-F17E-4C85-8A63-D6D994C08633}"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23307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ＭＳ Ｐゴシック" pitchFamily="34" charset="-128"/>
              </a:rPr>
              <a:t>Click image to link to page!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F8622-B4BC-4D46-855D-2DDABFA691E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7975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r>
              <a:rPr lang="en-GB" sz="1600" kern="1200" dirty="0">
                <a:solidFill>
                  <a:schemeClr val="tx1"/>
                </a:solidFill>
                <a:effectLst/>
                <a:latin typeface="+mn-lt"/>
                <a:ea typeface="+mn-ea"/>
                <a:cs typeface="+mn-cs"/>
              </a:rPr>
              <a:t>Lots of people get confused about apprenticeships. That’s probably because they’ve been around for hundreds</a:t>
            </a:r>
            <a:r>
              <a:rPr lang="en-GB" sz="1600" kern="1200" baseline="0" dirty="0">
                <a:solidFill>
                  <a:schemeClr val="tx1"/>
                </a:solidFill>
                <a:effectLst/>
                <a:latin typeface="+mn-lt"/>
                <a:ea typeface="+mn-ea"/>
                <a:cs typeface="+mn-cs"/>
              </a:rPr>
              <a:t> of years, but they’ve changed a lot in that time.</a:t>
            </a:r>
          </a:p>
          <a:p>
            <a:endParaRPr lang="en-GB" sz="1600" kern="1200" baseline="0" dirty="0">
              <a:solidFill>
                <a:schemeClr val="tx1"/>
              </a:solidFill>
              <a:effectLst/>
              <a:latin typeface="+mn-lt"/>
              <a:ea typeface="+mn-ea"/>
              <a:cs typeface="+mn-cs"/>
            </a:endParaRPr>
          </a:p>
          <a:p>
            <a:r>
              <a:rPr lang="en-GB" sz="1600" kern="1200" baseline="0" dirty="0">
                <a:solidFill>
                  <a:schemeClr val="tx1"/>
                </a:solidFill>
                <a:effectLst/>
                <a:latin typeface="+mn-lt"/>
                <a:ea typeface="+mn-ea"/>
                <a:cs typeface="+mn-cs"/>
              </a:rPr>
              <a:t>I</a:t>
            </a:r>
            <a:r>
              <a:rPr lang="en-GB" sz="1600" kern="1200" baseline="0" dirty="0">
                <a:solidFill>
                  <a:srgbClr val="FF0000"/>
                </a:solidFill>
                <a:effectLst/>
                <a:latin typeface="+mn-lt"/>
                <a:ea typeface="+mn-ea"/>
                <a:cs typeface="+mn-cs"/>
              </a:rPr>
              <a:t>t’s important to understand </a:t>
            </a:r>
            <a:r>
              <a:rPr lang="en-GB" sz="1600" kern="1200" baseline="0" dirty="0">
                <a:solidFill>
                  <a:schemeClr val="tx1"/>
                </a:solidFill>
                <a:effectLst/>
                <a:latin typeface="+mn-lt"/>
                <a:ea typeface="+mn-ea"/>
                <a:cs typeface="+mn-cs"/>
              </a:rPr>
              <a:t>that a</a:t>
            </a:r>
            <a:r>
              <a:rPr lang="en-GB" sz="1600" kern="1200" dirty="0">
                <a:solidFill>
                  <a:schemeClr val="tx1"/>
                </a:solidFill>
                <a:effectLst/>
                <a:latin typeface="+mn-lt"/>
                <a:ea typeface="+mn-ea"/>
                <a:cs typeface="+mn-cs"/>
              </a:rPr>
              <a:t>n apprenticeship is a real job, with a real</a:t>
            </a:r>
            <a:r>
              <a:rPr lang="en-GB" sz="1600" kern="1200" baseline="0" dirty="0">
                <a:solidFill>
                  <a:schemeClr val="tx1"/>
                </a:solidFill>
                <a:effectLst/>
                <a:latin typeface="+mn-lt"/>
                <a:ea typeface="+mn-ea"/>
                <a:cs typeface="+mn-cs"/>
              </a:rPr>
              <a:t> employer</a:t>
            </a:r>
            <a:r>
              <a:rPr lang="en-GB" sz="1600" kern="1200" dirty="0">
                <a:solidFill>
                  <a:schemeClr val="tx1"/>
                </a:solidFill>
                <a:effectLst/>
                <a:latin typeface="+mn-lt"/>
                <a:ea typeface="+mn-ea"/>
                <a:cs typeface="+mn-cs"/>
              </a:rPr>
              <a:t>.  </a:t>
            </a:r>
          </a:p>
          <a:p>
            <a:r>
              <a:rPr lang="en-GB" sz="1600" kern="1200" dirty="0">
                <a:solidFill>
                  <a:schemeClr val="tx1"/>
                </a:solidFill>
                <a:effectLst/>
                <a:latin typeface="+mn-lt"/>
                <a:ea typeface="+mn-ea"/>
                <a:cs typeface="+mn-cs"/>
              </a:rPr>
              <a:t>There’s a myth that apprenticeships</a:t>
            </a:r>
            <a:r>
              <a:rPr lang="en-GB" sz="1600" kern="1200" baseline="0" dirty="0">
                <a:solidFill>
                  <a:schemeClr val="tx1"/>
                </a:solidFill>
                <a:effectLst/>
                <a:latin typeface="+mn-lt"/>
                <a:ea typeface="+mn-ea"/>
                <a:cs typeface="+mn-cs"/>
              </a:rPr>
              <a:t> are just like work experience, where you’re given basic tasks or asked to make the tea, but this isn’t the case. </a:t>
            </a:r>
          </a:p>
          <a:p>
            <a:r>
              <a:rPr lang="en-GB" sz="1600" kern="1200" baseline="0" dirty="0">
                <a:solidFill>
                  <a:schemeClr val="tx1"/>
                </a:solidFill>
                <a:effectLst/>
                <a:latin typeface="+mn-lt"/>
                <a:ea typeface="+mn-ea"/>
                <a:cs typeface="+mn-cs"/>
              </a:rPr>
              <a:t>Firstly, y</a:t>
            </a:r>
            <a:r>
              <a:rPr lang="en-GB" sz="1600" kern="1200" dirty="0">
                <a:solidFill>
                  <a:schemeClr val="tx1"/>
                </a:solidFill>
                <a:effectLst/>
                <a:latin typeface="+mn-lt"/>
                <a:ea typeface="+mn-ea"/>
                <a:cs typeface="+mn-cs"/>
              </a:rPr>
              <a:t>ou get paid a salary</a:t>
            </a:r>
            <a:r>
              <a:rPr lang="en-GB" sz="1600" kern="1200" baseline="0" dirty="0">
                <a:solidFill>
                  <a:schemeClr val="tx1"/>
                </a:solidFill>
                <a:effectLst/>
                <a:latin typeface="+mn-lt"/>
                <a:ea typeface="+mn-ea"/>
                <a:cs typeface="+mn-cs"/>
              </a:rPr>
              <a:t> – and it can be a really good salary too! We’ll talk more about money later on.</a:t>
            </a:r>
            <a:r>
              <a:rPr lang="en-GB" sz="1600" kern="1200" dirty="0">
                <a:solidFill>
                  <a:schemeClr val="tx1"/>
                </a:solidFill>
                <a:effectLst/>
                <a:latin typeface="+mn-lt"/>
                <a:ea typeface="+mn-ea"/>
                <a:cs typeface="+mn-cs"/>
              </a:rPr>
              <a:t> </a:t>
            </a:r>
          </a:p>
          <a:p>
            <a:endParaRPr lang="en-GB"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T</a:t>
            </a:r>
            <a:r>
              <a:rPr lang="en-GB" sz="1600" kern="1200" baseline="0" dirty="0">
                <a:solidFill>
                  <a:schemeClr val="tx1"/>
                </a:solidFill>
                <a:effectLst/>
                <a:latin typeface="+mn-lt"/>
                <a:ea typeface="+mn-ea"/>
                <a:cs typeface="+mn-cs"/>
              </a:rPr>
              <a:t>he employer will invest their time and money in helping you to gain qualifications and valuable new skills and experience. </a:t>
            </a:r>
          </a:p>
          <a:p>
            <a:r>
              <a:rPr lang="en-GB" sz="1600" kern="1200" baseline="0" dirty="0">
                <a:solidFill>
                  <a:schemeClr val="tx1"/>
                </a:solidFill>
                <a:effectLst/>
                <a:latin typeface="+mn-lt"/>
                <a:ea typeface="+mn-ea"/>
                <a:cs typeface="+mn-cs"/>
              </a:rPr>
              <a:t>You will be given real responsibilities and expected to work hard, just like anyone else in the company.</a:t>
            </a:r>
          </a:p>
          <a:p>
            <a:r>
              <a:rPr lang="en-GB" sz="1600" kern="1200" baseline="0" dirty="0">
                <a:solidFill>
                  <a:schemeClr val="tx1"/>
                </a:solidFill>
                <a:effectLst/>
                <a:latin typeface="+mn-lt"/>
                <a:ea typeface="+mn-ea"/>
                <a:cs typeface="+mn-cs"/>
              </a:rPr>
              <a:t>For example, We have seen apprentices *</a:t>
            </a:r>
            <a:r>
              <a:rPr lang="en-GB" sz="1600" b="1" kern="1200" baseline="0" dirty="0">
                <a:solidFill>
                  <a:schemeClr val="tx1"/>
                </a:solidFill>
                <a:effectLst/>
                <a:latin typeface="+mn-lt"/>
                <a:ea typeface="+mn-ea"/>
                <a:cs typeface="+mn-cs"/>
              </a:rPr>
              <a:t>Example</a:t>
            </a:r>
            <a:r>
              <a:rPr lang="en-GB" sz="1600" b="0" kern="1200" baseline="0" dirty="0">
                <a:solidFill>
                  <a:schemeClr val="tx1"/>
                </a:solidFill>
                <a:effectLst/>
                <a:latin typeface="+mn-lt"/>
                <a:ea typeface="+mn-ea"/>
                <a:cs typeface="+mn-cs"/>
              </a:rPr>
              <a:t> </a:t>
            </a:r>
            <a:r>
              <a:rPr lang="en-GB" sz="1600" b="1" kern="1200" baseline="0" dirty="0">
                <a:solidFill>
                  <a:schemeClr val="tx1"/>
                </a:solidFill>
                <a:effectLst/>
                <a:latin typeface="+mn-lt"/>
                <a:ea typeface="+mn-ea"/>
                <a:cs typeface="+mn-cs"/>
              </a:rPr>
              <a:t>– “managing projects for Channel4”. </a:t>
            </a:r>
          </a:p>
          <a:p>
            <a:endParaRPr lang="en-GB" sz="1600" kern="1200" baseline="0" dirty="0">
              <a:solidFill>
                <a:schemeClr val="tx1"/>
              </a:solidFill>
              <a:effectLst/>
              <a:latin typeface="+mn-lt"/>
              <a:ea typeface="+mn-ea"/>
              <a:cs typeface="+mn-cs"/>
            </a:endParaRPr>
          </a:p>
          <a:p>
            <a:r>
              <a:rPr lang="en-GB" sz="1600" kern="1200" baseline="0" dirty="0">
                <a:solidFill>
                  <a:schemeClr val="tx1"/>
                </a:solidFill>
                <a:effectLst/>
                <a:latin typeface="+mn-lt"/>
                <a:ea typeface="+mn-ea"/>
                <a:cs typeface="+mn-cs"/>
              </a:rPr>
              <a:t>Because it’s a proper job, you will also have a contract of employment, holiday and sick pay - exactly the same as any other member of staff.</a:t>
            </a:r>
          </a:p>
          <a:p>
            <a:endParaRPr lang="en-GB" sz="1600" kern="1200" baseline="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Not only</a:t>
            </a:r>
            <a:r>
              <a:rPr lang="en-GB" sz="1600" kern="1200" baseline="0" dirty="0">
                <a:solidFill>
                  <a:schemeClr val="tx1"/>
                </a:solidFill>
                <a:effectLst/>
                <a:latin typeface="+mn-lt"/>
                <a:ea typeface="+mn-ea"/>
                <a:cs typeface="+mn-cs"/>
              </a:rPr>
              <a:t> this, but you’ll </a:t>
            </a:r>
            <a:r>
              <a:rPr lang="en-GB" sz="1600" kern="1200" dirty="0">
                <a:solidFill>
                  <a:schemeClr val="tx1"/>
                </a:solidFill>
                <a:effectLst/>
                <a:latin typeface="+mn-lt"/>
                <a:ea typeface="+mn-ea"/>
                <a:cs typeface="+mn-cs"/>
              </a:rPr>
              <a:t>be working towards qualifications throughout your apprenticeship</a:t>
            </a:r>
            <a:r>
              <a:rPr lang="en-GB" sz="1600" kern="1200" baseline="0" dirty="0">
                <a:solidFill>
                  <a:schemeClr val="tx1"/>
                </a:solidFill>
                <a:effectLst/>
                <a:latin typeface="+mn-lt"/>
                <a:ea typeface="+mn-ea"/>
                <a:cs typeface="+mn-cs"/>
              </a:rPr>
              <a:t>. You’ll be supported by a training provider, who will help you achieve your qualifications and make sure you complete your apprenticeship.</a:t>
            </a:r>
            <a:endParaRPr lang="en-GB" sz="1600" b="1" kern="1200" baseline="0" dirty="0">
              <a:solidFill>
                <a:schemeClr val="tx1"/>
              </a:solidFill>
              <a:effectLst/>
              <a:latin typeface="+mn-lt"/>
              <a:ea typeface="+mn-ea"/>
              <a:cs typeface="+mn-cs"/>
            </a:endParaRPr>
          </a:p>
          <a:p>
            <a:endParaRPr lang="en-GB" sz="1600" kern="1200" baseline="0" dirty="0">
              <a:solidFill>
                <a:schemeClr val="tx1"/>
              </a:solidFill>
              <a:effectLst/>
              <a:latin typeface="+mn-lt"/>
              <a:ea typeface="+mn-ea"/>
              <a:cs typeface="+mn-cs"/>
            </a:endParaRPr>
          </a:p>
          <a:p>
            <a:r>
              <a:rPr lang="en-GB" sz="1600" kern="1200" baseline="0" dirty="0">
                <a:solidFill>
                  <a:schemeClr val="tx1"/>
                </a:solidFill>
                <a:effectLst/>
                <a:latin typeface="+mn-lt"/>
                <a:ea typeface="+mn-ea"/>
                <a:cs typeface="+mn-cs"/>
              </a:rPr>
              <a:t>An apprenticeship typically takes 1 to 4 years to complete, depending on the level and the subject you’re studying.</a:t>
            </a:r>
          </a:p>
          <a:p>
            <a:endParaRPr lang="en-GB" sz="1600" kern="1200" baseline="0" dirty="0">
              <a:solidFill>
                <a:schemeClr val="tx1"/>
              </a:solidFill>
              <a:effectLst/>
              <a:latin typeface="+mn-lt"/>
              <a:ea typeface="+mn-ea"/>
              <a:cs typeface="+mn-cs"/>
            </a:endParaRPr>
          </a:p>
          <a:p>
            <a:r>
              <a:rPr lang="en-GB" sz="1600" kern="1200" baseline="0" dirty="0">
                <a:solidFill>
                  <a:schemeClr val="tx1"/>
                </a:solidFill>
                <a:effectLst/>
                <a:latin typeface="+mn-lt"/>
                <a:ea typeface="+mn-ea"/>
                <a:cs typeface="+mn-cs"/>
              </a:rPr>
              <a:t>It’s important to remember that apprenticeships aren’t the ‘easy option’. Holding down a full time job and studying takes a certain skill, and it won’t be right for everyone.</a:t>
            </a:r>
          </a:p>
          <a:p>
            <a:endParaRPr lang="en-GB" sz="800" kern="1200" baseline="0" dirty="0">
              <a:solidFill>
                <a:schemeClr val="tx1"/>
              </a:solidFill>
              <a:effectLst/>
              <a:latin typeface="+mn-lt"/>
              <a:ea typeface="+mn-ea"/>
              <a:cs typeface="+mn-cs"/>
            </a:endParaRPr>
          </a:p>
          <a:p>
            <a:endParaRPr lang="en-GB" sz="800" kern="1200" dirty="0">
              <a:solidFill>
                <a:schemeClr val="tx1"/>
              </a:solidFill>
              <a:effectLst/>
              <a:latin typeface="+mn-lt"/>
              <a:ea typeface="+mn-ea"/>
              <a:cs typeface="+mn-cs"/>
            </a:endParaRPr>
          </a:p>
        </p:txBody>
      </p:sp>
      <p:sp>
        <p:nvSpPr>
          <p:cNvPr id="184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2587E1C-D688-45BD-82EE-9D5CC18C43DA}" type="slidenum">
              <a:rPr lang="en-GB" altLang="en-US" sz="1200">
                <a:solidFill>
                  <a:prstClr val="black"/>
                </a:solidFill>
              </a:rPr>
              <a:pPr/>
              <a:t>5</a:t>
            </a:fld>
            <a:endParaRPr lang="en-GB" altLang="en-US" sz="1200">
              <a:solidFill>
                <a:prstClr val="black"/>
              </a:solidFill>
            </a:endParaRPr>
          </a:p>
        </p:txBody>
      </p:sp>
    </p:spTree>
    <p:extLst>
      <p:ext uri="{BB962C8B-B14F-4D97-AF65-F5344CB8AC3E}">
        <p14:creationId xmlns:p14="http://schemas.microsoft.com/office/powerpoint/2010/main" val="2026617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hangingPunct="0"/>
            <a:r>
              <a:rPr lang="en-GB" sz="1200" kern="1200" dirty="0">
                <a:solidFill>
                  <a:schemeClr val="tx1"/>
                </a:solidFill>
                <a:latin typeface="+mn-lt"/>
                <a:ea typeface="+mn-ea"/>
                <a:cs typeface="+mn-cs"/>
              </a:rPr>
              <a:t>Students on household incomes of £25,000 or less qualify for the maximum loan for living costs at the respective Home, Elsewhere or London rate of loan.</a:t>
            </a:r>
          </a:p>
          <a:p>
            <a:pPr hangingPunct="0"/>
            <a:r>
              <a:rPr lang="en-GB" sz="1200" kern="1200" dirty="0">
                <a:solidFill>
                  <a:schemeClr val="tx1"/>
                </a:solidFill>
                <a:latin typeface="+mn-lt"/>
                <a:ea typeface="+mn-ea"/>
                <a:cs typeface="+mn-cs"/>
              </a:rPr>
              <a:t> </a:t>
            </a:r>
          </a:p>
          <a:p>
            <a:pPr hangingPunct="0"/>
            <a:r>
              <a:rPr lang="en-GB" sz="1200" u="sng" kern="1200" dirty="0">
                <a:solidFill>
                  <a:schemeClr val="tx1"/>
                </a:solidFill>
                <a:latin typeface="+mn-lt"/>
                <a:ea typeface="+mn-ea"/>
                <a:cs typeface="+mn-cs"/>
              </a:rPr>
              <a:t>Home Rate:</a:t>
            </a:r>
            <a:r>
              <a:rPr lang="en-GB" sz="1200" kern="1200" dirty="0">
                <a:solidFill>
                  <a:schemeClr val="tx1"/>
                </a:solidFill>
                <a:latin typeface="+mn-lt"/>
                <a:ea typeface="+mn-ea"/>
                <a:cs typeface="+mn-cs"/>
              </a:rPr>
              <a:t> Students with household incomes above £25,000 lose £1 of loan for every complete £7.88 of income above £25,000 until the amount they receive reaches 44% of the maximum amount (indicated in the table above), at which point there is no further reduction. </a:t>
            </a:r>
            <a:r>
              <a:rPr lang="en-GB" sz="1200" u="sng" kern="1200" dirty="0">
                <a:solidFill>
                  <a:schemeClr val="tx1"/>
                </a:solidFill>
                <a:latin typeface="+mn-lt"/>
                <a:ea typeface="+mn-ea"/>
                <a:cs typeface="+mn-cs"/>
              </a:rPr>
              <a:t>London Rate:</a:t>
            </a:r>
            <a:r>
              <a:rPr lang="en-GB" sz="1200" kern="1200" dirty="0">
                <a:solidFill>
                  <a:schemeClr val="tx1"/>
                </a:solidFill>
                <a:latin typeface="+mn-lt"/>
                <a:ea typeface="+mn-ea"/>
                <a:cs typeface="+mn-cs"/>
              </a:rPr>
              <a:t> Students with household incomes above £25,000 lose £1 of loan for every complete £7.66 of income above £25,000 until the amount they receive reaches 49.8% of the maximum amount (indicated in the table above), at which point there is no further reduction. </a:t>
            </a:r>
            <a:r>
              <a:rPr lang="en-GB" sz="1200" u="sng" kern="1200" dirty="0">
                <a:solidFill>
                  <a:schemeClr val="tx1"/>
                </a:solidFill>
                <a:latin typeface="+mn-lt"/>
                <a:ea typeface="+mn-ea"/>
                <a:cs typeface="+mn-cs"/>
              </a:rPr>
              <a:t>Elsewhere Rate: </a:t>
            </a:r>
            <a:r>
              <a:rPr lang="en-GB" sz="1200" kern="1200" dirty="0">
                <a:solidFill>
                  <a:schemeClr val="tx1"/>
                </a:solidFill>
                <a:latin typeface="+mn-lt"/>
                <a:ea typeface="+mn-ea"/>
                <a:cs typeface="+mn-cs"/>
              </a:rPr>
              <a:t> Students with household incomes above £25,000 lose £1 of loan for every complete £7.79 of income above £25,000 until the amount they receive reaches 46.6% of the maximum amount (indicated in the table above), at which point there is no further reduction.</a:t>
            </a:r>
          </a:p>
          <a:p>
            <a:pPr hangingPunct="0"/>
            <a:r>
              <a:rPr lang="en-GB" sz="1200" kern="1200" dirty="0">
                <a:solidFill>
                  <a:schemeClr val="tx1"/>
                </a:solidFill>
                <a:latin typeface="+mn-lt"/>
                <a:ea typeface="+mn-ea"/>
                <a:cs typeface="+mn-cs"/>
              </a:rPr>
              <a:t> </a:t>
            </a:r>
          </a:p>
          <a:p>
            <a:pPr hangingPunct="0"/>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47F42-F17D-483E-A283-E9B9C65CEE4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0213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431800" indent="-358775">
              <a:buFont typeface="Arial" pitchFamily="34" charset="0"/>
              <a:buNone/>
              <a:defRPr/>
            </a:pPr>
            <a:r>
              <a:rPr lang="en-GB" baseline="0" dirty="0"/>
              <a:t>For launch and deadline dates </a:t>
            </a:r>
            <a:r>
              <a:rPr lang="en-GB" dirty="0"/>
              <a:t>bookmark</a:t>
            </a:r>
            <a:r>
              <a:rPr lang="en-GB" baseline="0" dirty="0"/>
              <a:t> www.thestudentroom.co.uk/studentfinance</a:t>
            </a:r>
          </a:p>
          <a:p>
            <a:pPr marL="431800" indent="-358775">
              <a:buFont typeface="Arial" pitchFamily="34" charset="0"/>
              <a:buNone/>
              <a:defRPr/>
            </a:pPr>
            <a:endParaRPr lang="en-GB" baseline="0" dirty="0"/>
          </a:p>
        </p:txBody>
      </p:sp>
      <p:sp>
        <p:nvSpPr>
          <p:cNvPr id="57348"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FD27D-A177-4A0F-B96B-18D052A8CC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3169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i="0" kern="1200" dirty="0">
                <a:solidFill>
                  <a:schemeClr val="tx1"/>
                </a:solidFill>
                <a:latin typeface="+mn-lt"/>
                <a:ea typeface="+mn-ea"/>
                <a:cs typeface="+mn-cs"/>
              </a:rPr>
              <a:t>The current</a:t>
            </a:r>
            <a:r>
              <a:rPr lang="en-GB" sz="1200" b="1" i="0" kern="1200" baseline="0" dirty="0">
                <a:solidFill>
                  <a:schemeClr val="tx1"/>
                </a:solidFill>
                <a:latin typeface="+mn-lt"/>
                <a:ea typeface="+mn-ea"/>
                <a:cs typeface="+mn-cs"/>
              </a:rPr>
              <a:t> UK </a:t>
            </a:r>
            <a:r>
              <a:rPr lang="en-GB" sz="1200" b="1" i="0" kern="1200" dirty="0">
                <a:solidFill>
                  <a:schemeClr val="tx1"/>
                </a:solidFill>
                <a:latin typeface="+mn-lt"/>
                <a:ea typeface="+mn-ea"/>
                <a:cs typeface="+mn-cs"/>
              </a:rPr>
              <a:t>threshold is:</a:t>
            </a:r>
          </a:p>
          <a:p>
            <a:endParaRPr lang="en-GB" sz="1200" b="1" i="0" kern="1200" dirty="0">
              <a:solidFill>
                <a:schemeClr val="tx1"/>
              </a:solidFill>
              <a:latin typeface="+mn-lt"/>
              <a:ea typeface="+mn-ea"/>
              <a:cs typeface="+mn-cs"/>
            </a:endParaRPr>
          </a:p>
          <a:p>
            <a:r>
              <a:rPr lang="en-GB" sz="1200" b="0" i="0" kern="1200" dirty="0">
                <a:solidFill>
                  <a:schemeClr val="tx1"/>
                </a:solidFill>
                <a:latin typeface="+mn-lt"/>
                <a:ea typeface="+mn-ea"/>
                <a:cs typeface="+mn-cs"/>
              </a:rPr>
              <a:t>£480 a week</a:t>
            </a:r>
          </a:p>
          <a:p>
            <a:r>
              <a:rPr lang="en-GB" sz="1200" b="0" i="0" kern="1200" dirty="0">
                <a:solidFill>
                  <a:schemeClr val="tx1"/>
                </a:solidFill>
                <a:latin typeface="+mn-lt"/>
                <a:ea typeface="+mn-ea"/>
                <a:cs typeface="+mn-cs"/>
              </a:rPr>
              <a:t>£2,083</a:t>
            </a:r>
            <a:r>
              <a:rPr lang="en-GB" sz="1200" b="0" i="0" kern="1200" baseline="0" dirty="0">
                <a:solidFill>
                  <a:schemeClr val="tx1"/>
                </a:solidFill>
                <a:latin typeface="+mn-lt"/>
                <a:ea typeface="+mn-ea"/>
                <a:cs typeface="+mn-cs"/>
              </a:rPr>
              <a:t> a month</a:t>
            </a:r>
          </a:p>
          <a:p>
            <a:r>
              <a:rPr lang="en-GB" sz="1200" b="0" i="0" kern="1200" baseline="0" dirty="0">
                <a:solidFill>
                  <a:schemeClr val="tx1"/>
                </a:solidFill>
                <a:latin typeface="+mn-lt"/>
                <a:ea typeface="+mn-ea"/>
                <a:cs typeface="+mn-cs"/>
              </a:rPr>
              <a:t>£25,000 a year</a:t>
            </a:r>
          </a:p>
          <a:p>
            <a:endParaRPr lang="en-GB" sz="1200" b="0" i="0" kern="1200" baseline="0" dirty="0">
              <a:solidFill>
                <a:schemeClr val="tx1"/>
              </a:solidFill>
              <a:latin typeface="+mn-lt"/>
              <a:ea typeface="+mn-ea"/>
              <a:cs typeface="+mn-cs"/>
            </a:endParaRPr>
          </a:p>
          <a:p>
            <a:endParaRPr lang="en-US" b="1" dirty="0">
              <a:ea typeface="ＭＳ Ｐゴシック" pitchFamily="34"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F8622-B4BC-4D46-855D-2DDABFA691E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864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8" y="733425"/>
            <a:ext cx="6513512" cy="3665538"/>
          </a:xfrm>
        </p:spPr>
      </p:sp>
      <p:sp>
        <p:nvSpPr>
          <p:cNvPr id="3" name="Notes Placeholder 2"/>
          <p:cNvSpPr>
            <a:spLocks noGrp="1"/>
          </p:cNvSpPr>
          <p:nvPr>
            <p:ph type="body" idx="1"/>
          </p:nvPr>
        </p:nvSpPr>
        <p:spPr/>
        <p:txBody>
          <a:bodyPr>
            <a:normAutofit/>
          </a:bodyPr>
          <a:lstStyle/>
          <a:p>
            <a:r>
              <a:rPr lang="en-GB" sz="1200" kern="1200" baseline="0" dirty="0">
                <a:solidFill>
                  <a:schemeClr val="tx1"/>
                </a:solidFill>
                <a:latin typeface="+mn-lt"/>
                <a:ea typeface="+mn-ea"/>
                <a:cs typeface="+mn-cs"/>
              </a:rPr>
              <a:t>Interest is charged from the day the first payment is made to the </a:t>
            </a:r>
            <a:r>
              <a:rPr lang="en-GB" sz="1200" kern="1200" baseline="0" dirty="0" err="1">
                <a:solidFill>
                  <a:schemeClr val="tx1"/>
                </a:solidFill>
                <a:latin typeface="+mn-lt"/>
                <a:ea typeface="+mn-ea"/>
                <a:cs typeface="+mn-cs"/>
              </a:rPr>
              <a:t>uni</a:t>
            </a:r>
            <a:r>
              <a:rPr lang="en-GB" sz="1200" kern="1200" baseline="0" dirty="0">
                <a:solidFill>
                  <a:schemeClr val="tx1"/>
                </a:solidFill>
                <a:latin typeface="+mn-lt"/>
                <a:ea typeface="+mn-ea"/>
                <a:cs typeface="+mn-cs"/>
              </a:rPr>
              <a:t> or college until the loan is repaid in full or cancelled. The interest rate is based on the UK Retail Price Index (RPI) and will vary depending on the student’s circumstances. </a:t>
            </a:r>
          </a:p>
          <a:p>
            <a:endParaRPr lang="en-GB" sz="1200" kern="1200" baseline="0" dirty="0">
              <a:solidFill>
                <a:schemeClr val="tx1"/>
              </a:solidFill>
              <a:latin typeface="+mn-lt"/>
              <a:ea typeface="+mn-ea"/>
              <a:cs typeface="+mn-cs"/>
            </a:endParaRPr>
          </a:p>
          <a:p>
            <a:r>
              <a:rPr lang="en-GB" dirty="0">
                <a:latin typeface="Arial" pitchFamily="34" charset="0"/>
                <a:ea typeface="ＭＳ Ｐゴシック" pitchFamily="34" charset="-128"/>
                <a:cs typeface="Arial" pitchFamily="34" charset="0"/>
              </a:rPr>
              <a:t>The Retail Price Index (RPI) is a measure of UK inflation. It measures changes to the cost of living in the UK. </a:t>
            </a:r>
          </a:p>
          <a:p>
            <a:endParaRPr lang="en-US" dirty="0">
              <a:ea typeface="ＭＳ Ｐゴシック" pitchFamily="34" charset="-128"/>
            </a:endParaRPr>
          </a:p>
          <a:p>
            <a:r>
              <a:rPr lang="en-US" dirty="0">
                <a:ea typeface="ＭＳ Ｐゴシック" pitchFamily="34" charset="-128"/>
              </a:rPr>
              <a:t>The interest rate is updated once a year in September, using the rate of RPI from March. </a:t>
            </a:r>
            <a:endParaRPr lang="en-US" baseline="0" dirty="0">
              <a:ea typeface="ＭＳ Ｐゴシック" pitchFamily="34" charset="-128"/>
            </a:endParaRPr>
          </a:p>
          <a:p>
            <a:endParaRPr lang="en-US" baseline="0" dirty="0">
              <a:ea typeface="ＭＳ Ｐゴシック" pitchFamily="34" charset="-128"/>
            </a:endParaRPr>
          </a:p>
          <a:p>
            <a:r>
              <a:rPr lang="en-US" b="0" baseline="0" dirty="0">
                <a:ea typeface="ＭＳ Ｐゴシック" pitchFamily="34" charset="-128"/>
              </a:rPr>
              <a:t>While studying until entering repayment = RPI +3%</a:t>
            </a:r>
          </a:p>
          <a:p>
            <a:r>
              <a:rPr lang="en-US" b="0" baseline="0" dirty="0">
                <a:ea typeface="ＭＳ Ｐゴシック" pitchFamily="34" charset="-128"/>
              </a:rPr>
              <a:t>On entering repayment interest is linked to earnings on a sliding scale up to a maximum of RPI + 3%</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BF8622-B4BC-4D46-855D-2DDABFA691E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8619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r>
              <a:rPr lang="en-GB" sz="1600" kern="1200" baseline="0" dirty="0">
                <a:solidFill>
                  <a:schemeClr val="tx1"/>
                </a:solidFill>
                <a:effectLst/>
                <a:latin typeface="+mn-lt"/>
                <a:ea typeface="+mn-ea"/>
                <a:cs typeface="+mn-cs"/>
              </a:rPr>
              <a:t>We now have three levels: Intermediate, Advanced and Higher.</a:t>
            </a:r>
          </a:p>
          <a:p>
            <a:pPr lvl="0"/>
            <a:r>
              <a:rPr lang="en-GB" sz="1600" kern="1200" dirty="0">
                <a:solidFill>
                  <a:schemeClr val="tx1"/>
                </a:solidFill>
                <a:effectLst/>
                <a:latin typeface="+mn-lt"/>
                <a:ea typeface="+mn-ea"/>
                <a:cs typeface="+mn-cs"/>
              </a:rPr>
              <a:t>Intermediate</a:t>
            </a:r>
            <a:r>
              <a:rPr lang="en-GB" sz="1600" kern="1200" baseline="0" dirty="0">
                <a:solidFill>
                  <a:schemeClr val="tx1"/>
                </a:solidFill>
                <a:effectLst/>
                <a:latin typeface="+mn-lt"/>
                <a:ea typeface="+mn-ea"/>
                <a:cs typeface="+mn-cs"/>
              </a:rPr>
              <a:t> is L</a:t>
            </a:r>
            <a:r>
              <a:rPr lang="en-GB" sz="1600" kern="1200" dirty="0">
                <a:solidFill>
                  <a:schemeClr val="tx1"/>
                </a:solidFill>
                <a:effectLst/>
                <a:latin typeface="+mn-lt"/>
                <a:ea typeface="+mn-ea"/>
                <a:cs typeface="+mn-cs"/>
              </a:rPr>
              <a:t>evel 2, which is equivalent to GCSE </a:t>
            </a:r>
          </a:p>
          <a:p>
            <a:pPr lvl="0"/>
            <a:r>
              <a:rPr lang="en-GB" sz="1600" kern="1200" dirty="0">
                <a:solidFill>
                  <a:schemeClr val="tx1"/>
                </a:solidFill>
                <a:effectLst/>
                <a:latin typeface="+mn-lt"/>
                <a:ea typeface="+mn-ea"/>
                <a:cs typeface="+mn-cs"/>
              </a:rPr>
              <a:t>Advanced is</a:t>
            </a:r>
            <a:r>
              <a:rPr lang="en-GB" sz="1600" kern="1200" baseline="0" dirty="0">
                <a:solidFill>
                  <a:schemeClr val="tx1"/>
                </a:solidFill>
                <a:effectLst/>
                <a:latin typeface="+mn-lt"/>
                <a:ea typeface="+mn-ea"/>
                <a:cs typeface="+mn-cs"/>
              </a:rPr>
              <a:t> </a:t>
            </a:r>
            <a:r>
              <a:rPr lang="en-GB" sz="1600" kern="1200" dirty="0">
                <a:solidFill>
                  <a:schemeClr val="tx1"/>
                </a:solidFill>
                <a:effectLst/>
                <a:latin typeface="+mn-lt"/>
                <a:ea typeface="+mn-ea"/>
                <a:cs typeface="+mn-cs"/>
              </a:rPr>
              <a:t>Level 3, which is equivalent to A level </a:t>
            </a:r>
          </a:p>
          <a:p>
            <a:pPr lvl="0"/>
            <a:r>
              <a:rPr lang="en-GB" sz="1600" kern="1200" dirty="0">
                <a:solidFill>
                  <a:schemeClr val="tx1"/>
                </a:solidFill>
                <a:effectLst/>
                <a:latin typeface="+mn-lt"/>
                <a:ea typeface="+mn-ea"/>
                <a:cs typeface="+mn-cs"/>
              </a:rPr>
              <a:t>Higher apprenticeships cover</a:t>
            </a:r>
            <a:r>
              <a:rPr lang="en-GB" sz="1600" kern="1200" baseline="0" dirty="0">
                <a:solidFill>
                  <a:schemeClr val="tx1"/>
                </a:solidFill>
                <a:effectLst/>
                <a:latin typeface="+mn-lt"/>
                <a:ea typeface="+mn-ea"/>
                <a:cs typeface="+mn-cs"/>
              </a:rPr>
              <a:t> levels 4 through to 7</a:t>
            </a:r>
          </a:p>
          <a:p>
            <a:pPr lvl="0"/>
            <a:r>
              <a:rPr lang="en-GB" sz="1600" kern="1200" dirty="0">
                <a:solidFill>
                  <a:schemeClr val="tx1"/>
                </a:solidFill>
                <a:effectLst/>
                <a:latin typeface="+mn-lt"/>
                <a:ea typeface="+mn-ea"/>
                <a:cs typeface="+mn-cs"/>
              </a:rPr>
              <a:t>Level 4 is equivalent to a Higher National Certificate (HNC) or the first year of a degree </a:t>
            </a:r>
          </a:p>
          <a:p>
            <a:pPr lvl="0"/>
            <a:r>
              <a:rPr lang="en-GB" sz="1600" kern="1200" dirty="0">
                <a:solidFill>
                  <a:schemeClr val="tx1"/>
                </a:solidFill>
                <a:effectLst/>
                <a:latin typeface="+mn-lt"/>
                <a:ea typeface="+mn-ea"/>
                <a:cs typeface="+mn-cs"/>
              </a:rPr>
              <a:t>Level 5 – 6 is equivalent to a full degree </a:t>
            </a:r>
          </a:p>
          <a:p>
            <a:pPr lvl="0"/>
            <a:r>
              <a:rPr lang="en-GB" sz="1600" kern="1200" dirty="0">
                <a:solidFill>
                  <a:schemeClr val="tx1"/>
                </a:solidFill>
                <a:effectLst/>
                <a:latin typeface="+mn-lt"/>
                <a:ea typeface="+mn-ea"/>
                <a:cs typeface="+mn-cs"/>
              </a:rPr>
              <a:t>Level 7 is</a:t>
            </a:r>
            <a:r>
              <a:rPr lang="en-GB" sz="1600" kern="1200" baseline="0" dirty="0">
                <a:solidFill>
                  <a:schemeClr val="tx1"/>
                </a:solidFill>
                <a:effectLst/>
                <a:latin typeface="+mn-lt"/>
                <a:ea typeface="+mn-ea"/>
                <a:cs typeface="+mn-cs"/>
              </a:rPr>
              <a:t> </a:t>
            </a:r>
            <a:r>
              <a:rPr lang="en-GB" sz="1600" kern="1200" dirty="0">
                <a:solidFill>
                  <a:schemeClr val="tx1"/>
                </a:solidFill>
                <a:effectLst/>
                <a:latin typeface="+mn-lt"/>
                <a:ea typeface="+mn-ea"/>
                <a:cs typeface="+mn-cs"/>
              </a:rPr>
              <a:t>equivalent to a masters degree</a:t>
            </a:r>
          </a:p>
          <a:p>
            <a:pPr lvl="0"/>
            <a:r>
              <a:rPr lang="en-GB" sz="1600" kern="1200" dirty="0">
                <a:solidFill>
                  <a:schemeClr val="tx1"/>
                </a:solidFill>
                <a:effectLst/>
                <a:latin typeface="+mn-lt"/>
                <a:ea typeface="+mn-ea"/>
                <a:cs typeface="+mn-cs"/>
              </a:rPr>
              <a:t>I</a:t>
            </a:r>
            <a:r>
              <a:rPr lang="en-GB" sz="1600" kern="1200" baseline="0" dirty="0">
                <a:solidFill>
                  <a:schemeClr val="tx1"/>
                </a:solidFill>
                <a:effectLst/>
                <a:latin typeface="+mn-lt"/>
                <a:ea typeface="+mn-ea"/>
                <a:cs typeface="+mn-cs"/>
              </a:rPr>
              <a:t>f you want to, </a:t>
            </a:r>
            <a:r>
              <a:rPr lang="en-GB" sz="1600" kern="1200" dirty="0">
                <a:solidFill>
                  <a:schemeClr val="tx1"/>
                </a:solidFill>
                <a:effectLst/>
                <a:latin typeface="+mn-lt"/>
                <a:ea typeface="+mn-ea"/>
                <a:cs typeface="+mn-cs"/>
              </a:rPr>
              <a:t>you can now start an apprenticeship and </a:t>
            </a:r>
            <a:r>
              <a:rPr lang="en-GB" sz="1600" kern="1200" baseline="0" dirty="0">
                <a:solidFill>
                  <a:schemeClr val="tx1"/>
                </a:solidFill>
                <a:effectLst/>
                <a:latin typeface="+mn-lt"/>
                <a:ea typeface="+mn-ea"/>
                <a:cs typeface="+mn-cs"/>
              </a:rPr>
              <a:t>work all the way up to achieving a degree. – employers we deal with are keen to carry on the development of the apprentice up to degree level</a:t>
            </a:r>
          </a:p>
          <a:p>
            <a:pPr lvl="0"/>
            <a:r>
              <a:rPr lang="en-GB" sz="1600" kern="1200" baseline="0" dirty="0">
                <a:solidFill>
                  <a:schemeClr val="tx1"/>
                </a:solidFill>
                <a:effectLst/>
                <a:latin typeface="+mn-lt"/>
                <a:ea typeface="+mn-ea"/>
                <a:cs typeface="+mn-cs"/>
              </a:rPr>
              <a:t>Which level of apprenticeship you start at will depend on the kind of job that you are applying for. It’s really important not to be held back by only looking for a particular level e.g. degree apprenticeships, because it may be that you need to start at advanced or higher level and work your way up.</a:t>
            </a:r>
          </a:p>
          <a:p>
            <a:pPr lvl="0"/>
            <a:r>
              <a:rPr lang="en-GB" sz="1600" kern="1200" baseline="0" dirty="0">
                <a:solidFill>
                  <a:schemeClr val="tx1"/>
                </a:solidFill>
                <a:effectLst/>
                <a:latin typeface="+mn-lt"/>
                <a:ea typeface="+mn-ea"/>
                <a:cs typeface="+mn-cs"/>
              </a:rPr>
              <a:t>Doing a job is completely different to getting a GCSE or A Level and that’s why it can be a bit confusing.</a:t>
            </a:r>
          </a:p>
          <a:p>
            <a:pPr lvl="0"/>
            <a:r>
              <a:rPr lang="en-GB" sz="1600" kern="1200" baseline="0" dirty="0">
                <a:solidFill>
                  <a:schemeClr val="tx1"/>
                </a:solidFill>
                <a:effectLst/>
                <a:latin typeface="+mn-lt"/>
                <a:ea typeface="+mn-ea"/>
                <a:cs typeface="+mn-cs"/>
              </a:rPr>
              <a:t>The duration of your apprenticeship will depend on a number of factors including the delivery model that your employer selects and which level of apprenticeship you are studying. As a minimum, all apprenticeships must last for a minimum of 12 months</a:t>
            </a:r>
            <a:r>
              <a:rPr lang="en-GB" sz="800" kern="1200" baseline="0" dirty="0">
                <a:solidFill>
                  <a:schemeClr val="tx1"/>
                </a:solidFill>
                <a:effectLst/>
                <a:latin typeface="+mn-lt"/>
                <a:ea typeface="+mn-ea"/>
                <a:cs typeface="+mn-cs"/>
              </a:rPr>
              <a:t>. </a:t>
            </a:r>
            <a:endParaRPr lang="en-GB" sz="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8E8F90-17F0-4D04-B5A9-AA42A83F34C8}"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713344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training provider will have a different model.  1 day a week at college, time away from role to study – this is ours</a:t>
            </a:r>
          </a:p>
        </p:txBody>
      </p:sp>
      <p:sp>
        <p:nvSpPr>
          <p:cNvPr id="4" name="Slide Number Placeholder 3"/>
          <p:cNvSpPr>
            <a:spLocks noGrp="1"/>
          </p:cNvSpPr>
          <p:nvPr>
            <p:ph type="sldNum" sz="quarter" idx="10"/>
          </p:nvPr>
        </p:nvSpPr>
        <p:spPr/>
        <p:txBody>
          <a:bodyPr/>
          <a:lstStyle/>
          <a:p>
            <a:fld id="{A8529BEB-A4D5-4022-B50D-4DEE8282766D}"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22494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pPr>
            <a:r>
              <a:rPr lang="en-GB" altLang="en-US" sz="1600" dirty="0"/>
              <a:t>When we talk about apprenticeships, people often assume</a:t>
            </a:r>
            <a:r>
              <a:rPr lang="en-GB" altLang="en-US" sz="1600" baseline="0" dirty="0"/>
              <a:t> we’re referring to traditional apprenticeships like construction and engineering. There are many brilliant apprenticeships in these areas, but there are also hundreds of new apprenticeships in exciting areas that you might not know exist.</a:t>
            </a:r>
          </a:p>
          <a:p>
            <a:pPr eaLnBrk="1" hangingPunct="1">
              <a:spcBef>
                <a:spcPct val="0"/>
              </a:spcBef>
            </a:pPr>
            <a:endParaRPr lang="en-GB" altLang="en-US" sz="1600" baseline="0" dirty="0"/>
          </a:p>
          <a:p>
            <a:pPr eaLnBrk="1" hangingPunct="1">
              <a:spcBef>
                <a:spcPct val="0"/>
              </a:spcBef>
            </a:pPr>
            <a:r>
              <a:rPr lang="en-GB" altLang="en-US" sz="1600" baseline="0" dirty="0"/>
              <a:t>This slide gives you an idea of the huge range of apprenticeships available. If you have got a job or career in mind, it’s really worth doing your research as there is a high chance you could get there through an apprenticeship. </a:t>
            </a:r>
          </a:p>
          <a:p>
            <a:pPr eaLnBrk="1" hangingPunct="1">
              <a:spcBef>
                <a:spcPct val="0"/>
              </a:spcBef>
            </a:pPr>
            <a:endParaRPr lang="en-GB" altLang="en-US" sz="1600" baseline="0" dirty="0"/>
          </a:p>
          <a:p>
            <a:pPr eaLnBrk="1" hangingPunct="1">
              <a:spcBef>
                <a:spcPct val="0"/>
              </a:spcBef>
            </a:pPr>
            <a:r>
              <a:rPr lang="en-GB" sz="1600" kern="1200" dirty="0">
                <a:solidFill>
                  <a:schemeClr val="tx1"/>
                </a:solidFill>
                <a:effectLst/>
                <a:latin typeface="+mn-lt"/>
                <a:ea typeface="+mn-ea"/>
                <a:cs typeface="+mn-cs"/>
              </a:rPr>
              <a:t>Apprenticeships are available in a wide range of industry sectors with employers from large national companies such as the BBC, Barclays</a:t>
            </a:r>
            <a:r>
              <a:rPr lang="en-GB" sz="1600" kern="1200" baseline="0" dirty="0">
                <a:solidFill>
                  <a:schemeClr val="tx1"/>
                </a:solidFill>
                <a:effectLst/>
                <a:latin typeface="+mn-lt"/>
                <a:ea typeface="+mn-ea"/>
                <a:cs typeface="+mn-cs"/>
              </a:rPr>
              <a:t> Bank, IBM, Airbus, ASOS, ITV</a:t>
            </a:r>
            <a:r>
              <a:rPr lang="en-GB" sz="1600" kern="1200" dirty="0">
                <a:solidFill>
                  <a:schemeClr val="tx1"/>
                </a:solidFill>
                <a:effectLst/>
                <a:latin typeface="+mn-lt"/>
                <a:ea typeface="+mn-ea"/>
                <a:cs typeface="+mn-cs"/>
              </a:rPr>
              <a:t> and Royal Mail to smaller, local companies.</a:t>
            </a:r>
          </a:p>
          <a:p>
            <a:pPr eaLnBrk="1" hangingPunct="1">
              <a:spcBef>
                <a:spcPct val="0"/>
              </a:spcBef>
            </a:pPr>
            <a:endParaRPr lang="en-GB" altLang="en-US" sz="1600" kern="1200" baseline="0" dirty="0">
              <a:solidFill>
                <a:schemeClr val="tx1"/>
              </a:solidFill>
              <a:effectLst/>
              <a:latin typeface="+mn-lt"/>
              <a:ea typeface="+mn-ea"/>
              <a:cs typeface="+mn-cs"/>
            </a:endParaRPr>
          </a:p>
          <a:p>
            <a:pPr eaLnBrk="1" hangingPunct="1">
              <a:spcBef>
                <a:spcPct val="0"/>
              </a:spcBef>
            </a:pPr>
            <a:r>
              <a:rPr lang="en-GB" altLang="en-US" sz="1600" kern="1200" baseline="0" dirty="0">
                <a:solidFill>
                  <a:schemeClr val="tx1"/>
                </a:solidFill>
                <a:effectLst/>
                <a:latin typeface="+mn-lt"/>
                <a:ea typeface="+mn-ea"/>
                <a:cs typeface="+mn-cs"/>
              </a:rPr>
              <a:t>Employers now see apprentices as a great way of ‘growing their own staff’.  Recruitment costs a fortune, experienced employees command a high salary.  Employers are now employing apprentices to bring in new ideas and mould them into the company culture.</a:t>
            </a:r>
            <a:endParaRPr lang="en-GB" altLang="en-US" sz="1600" baseline="0" dirty="0"/>
          </a:p>
          <a:p>
            <a:pPr eaLnBrk="1" hangingPunct="1">
              <a:spcBef>
                <a:spcPct val="0"/>
              </a:spcBef>
            </a:pPr>
            <a:endParaRPr lang="en-GB" altLang="en-US" sz="1600" baseline="0" dirty="0"/>
          </a:p>
          <a:p>
            <a:pPr eaLnBrk="1" hangingPunct="1">
              <a:spcBef>
                <a:spcPct val="0"/>
              </a:spcBef>
            </a:pPr>
            <a:endParaRPr lang="en-GB" altLang="en-US" sz="800" baseline="0" dirty="0"/>
          </a:p>
          <a:p>
            <a:pPr eaLnBrk="1" hangingPunct="1">
              <a:spcBef>
                <a:spcPct val="0"/>
              </a:spcBef>
            </a:pPr>
            <a:endParaRPr lang="en-GB" altLang="en-US" sz="800" dirty="0"/>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C96EEA7-A665-4267-B151-E99E57EF47A0}" type="slidenum">
              <a:rPr lang="en-GB" altLang="en-US" smtClean="0">
                <a:solidFill>
                  <a:prstClr val="black"/>
                </a:solidFill>
              </a:rPr>
              <a:pPr/>
              <a:t>8</a:t>
            </a:fld>
            <a:endParaRPr lang="en-GB" altLang="en-US">
              <a:solidFill>
                <a:prstClr val="black"/>
              </a:solidFill>
            </a:endParaRPr>
          </a:p>
        </p:txBody>
      </p:sp>
    </p:spTree>
    <p:extLst>
      <p:ext uri="{BB962C8B-B14F-4D97-AF65-F5344CB8AC3E}">
        <p14:creationId xmlns:p14="http://schemas.microsoft.com/office/powerpoint/2010/main" val="643223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z="800" b="0" dirty="0"/>
              <a:t>I</a:t>
            </a:r>
            <a:r>
              <a:rPr lang="en-GB" altLang="en-US" sz="800" b="0" baseline="0" dirty="0"/>
              <a:t> had a look on the Find an apprenticeship website before coming along today.</a:t>
            </a:r>
          </a:p>
          <a:p>
            <a:pPr eaLnBrk="1" hangingPunct="1">
              <a:spcBef>
                <a:spcPct val="0"/>
              </a:spcBef>
            </a:pPr>
            <a:r>
              <a:rPr lang="en-GB" altLang="en-US" sz="800" b="0" baseline="0" dirty="0"/>
              <a:t>If you notice, within 5 miles of this school/college today, there are </a:t>
            </a:r>
            <a:r>
              <a:rPr lang="en-GB" altLang="en-US" sz="800" b="1" baseline="0" dirty="0"/>
              <a:t>117</a:t>
            </a:r>
            <a:r>
              <a:rPr lang="en-GB" altLang="en-US" sz="800" b="0" baseline="0" dirty="0"/>
              <a:t> vacancies.</a:t>
            </a:r>
          </a:p>
          <a:p>
            <a:pPr eaLnBrk="1" hangingPunct="1">
              <a:spcBef>
                <a:spcPct val="0"/>
              </a:spcBef>
            </a:pPr>
            <a:r>
              <a:rPr lang="en-GB" altLang="en-US" sz="800" b="0" baseline="0" dirty="0"/>
              <a:t>You can see how this number grows the more you increase the distance.</a:t>
            </a:r>
          </a:p>
          <a:p>
            <a:pPr eaLnBrk="1" hangingPunct="1">
              <a:spcBef>
                <a:spcPct val="0"/>
              </a:spcBef>
            </a:pPr>
            <a:endParaRPr lang="en-GB" altLang="en-US" sz="800" b="0" baseline="0" dirty="0"/>
          </a:p>
          <a:p>
            <a:pPr eaLnBrk="1" hangingPunct="1">
              <a:spcBef>
                <a:spcPct val="0"/>
              </a:spcBef>
            </a:pPr>
            <a:r>
              <a:rPr lang="en-GB" altLang="en-US" sz="800" b="0" baseline="0" dirty="0"/>
              <a:t>You will need to think about how far you are prepared to travel for work each day.</a:t>
            </a:r>
          </a:p>
          <a:p>
            <a:pPr eaLnBrk="1" hangingPunct="1">
              <a:spcBef>
                <a:spcPct val="0"/>
              </a:spcBef>
            </a:pPr>
            <a:r>
              <a:rPr lang="en-GB" altLang="en-US" sz="800" b="0" baseline="0" dirty="0"/>
              <a:t>If you want to think about working locally, then you could be looking for vacancies there.</a:t>
            </a:r>
          </a:p>
          <a:p>
            <a:pPr eaLnBrk="1" hangingPunct="1">
              <a:spcBef>
                <a:spcPct val="0"/>
              </a:spcBef>
            </a:pPr>
            <a:r>
              <a:rPr lang="en-GB" altLang="en-US" sz="800" b="0" baseline="0" dirty="0"/>
              <a:t>The one rule is that you will need to be able to get there, on time, every day.</a:t>
            </a:r>
          </a:p>
          <a:p>
            <a:pPr eaLnBrk="1" hangingPunct="1">
              <a:spcBef>
                <a:spcPct val="0"/>
              </a:spcBef>
            </a:pPr>
            <a:endParaRPr lang="en-GB" altLang="en-US" sz="800" b="0" baseline="0" dirty="0"/>
          </a:p>
          <a:p>
            <a:pPr eaLnBrk="1" hangingPunct="1">
              <a:spcBef>
                <a:spcPct val="0"/>
              </a:spcBef>
            </a:pPr>
            <a:r>
              <a:rPr lang="en-GB" altLang="en-US" sz="800" b="0" baseline="0" dirty="0"/>
              <a:t>Don’t worry if you don’t know too much about travelling to work. On the new Find an apprenticeship website, there is a journey planner so this will help you when you are applying for vacancies to work out which vacancies are going to be realistic, and which are not in terms of distance.</a:t>
            </a:r>
          </a:p>
          <a:p>
            <a:pPr eaLnBrk="1" hangingPunct="1">
              <a:spcBef>
                <a:spcPct val="0"/>
              </a:spcBef>
            </a:pPr>
            <a:endParaRPr lang="en-GB" altLang="en-US" sz="800"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GB" sz="800" kern="1200" dirty="0">
                <a:solidFill>
                  <a:schemeClr val="tx1"/>
                </a:solidFill>
                <a:effectLst/>
                <a:latin typeface="+mn-lt"/>
                <a:ea typeface="+mn-ea"/>
                <a:cs typeface="+mn-cs"/>
              </a:rPr>
              <a:t>It is important not</a:t>
            </a:r>
            <a:r>
              <a:rPr lang="en-GB" sz="800" kern="1200" baseline="0" dirty="0">
                <a:solidFill>
                  <a:schemeClr val="tx1"/>
                </a:solidFill>
                <a:effectLst/>
                <a:latin typeface="+mn-lt"/>
                <a:ea typeface="+mn-ea"/>
                <a:cs typeface="+mn-cs"/>
              </a:rPr>
              <a:t> to restrict your</a:t>
            </a:r>
            <a:r>
              <a:rPr lang="en-GB" sz="800" kern="1200" dirty="0">
                <a:solidFill>
                  <a:schemeClr val="tx1"/>
                </a:solidFill>
                <a:effectLst/>
                <a:latin typeface="+mn-lt"/>
                <a:ea typeface="+mn-ea"/>
                <a:cs typeface="+mn-cs"/>
              </a:rPr>
              <a:t> searches for vacancies to just look at large companies as many small employers offer some excellent vacancies with great packages and career progression opportunities.</a:t>
            </a:r>
          </a:p>
          <a:p>
            <a:pPr eaLnBrk="1" hangingPunct="1">
              <a:spcBef>
                <a:spcPct val="0"/>
              </a:spcBef>
            </a:pPr>
            <a:endParaRPr lang="en-GB" altLang="en-US" sz="800" b="0" dirty="0"/>
          </a:p>
        </p:txBody>
      </p:sp>
      <p:sp>
        <p:nvSpPr>
          <p:cNvPr id="163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914400">
              <a:defRPr/>
            </a:pPr>
            <a:fld id="{FBB57E9B-B5BA-4261-B1EB-C366EA0EDEBB}" type="slidenum">
              <a:rPr lang="en-GB" altLang="en-US" sz="1800" kern="0" smtClean="0">
                <a:solidFill>
                  <a:prstClr val="black"/>
                </a:solidFill>
              </a:rPr>
              <a:pPr defTabSz="914400">
                <a:defRPr/>
              </a:pPr>
              <a:t>9</a:t>
            </a:fld>
            <a:endParaRPr lang="en-GB" altLang="en-US" sz="1800" kern="0">
              <a:solidFill>
                <a:prstClr val="black"/>
              </a:solidFill>
            </a:endParaRPr>
          </a:p>
        </p:txBody>
      </p:sp>
    </p:spTree>
    <p:extLst>
      <p:ext uri="{BB962C8B-B14F-4D97-AF65-F5344CB8AC3E}">
        <p14:creationId xmlns:p14="http://schemas.microsoft.com/office/powerpoint/2010/main" val="336187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I located by doing a search on 5th June 2019 – all advanced level 3 apprenticeships within a 15 mile radius</a:t>
            </a:r>
          </a:p>
          <a:p>
            <a:endParaRPr lang="en-GB" dirty="0"/>
          </a:p>
          <a:p>
            <a:r>
              <a:rPr lang="en-GB" dirty="0"/>
              <a:t>From our perspective we increase our recruitment drive at the beginning of summer to get the best candidates</a:t>
            </a:r>
          </a:p>
        </p:txBody>
      </p:sp>
      <p:sp>
        <p:nvSpPr>
          <p:cNvPr id="4" name="Slide Number Placeholder 3"/>
          <p:cNvSpPr>
            <a:spLocks noGrp="1"/>
          </p:cNvSpPr>
          <p:nvPr>
            <p:ph type="sldNum" sz="quarter" idx="10"/>
          </p:nvPr>
        </p:nvSpPr>
        <p:spPr/>
        <p:txBody>
          <a:bodyPr/>
          <a:lstStyle/>
          <a:p>
            <a:fld id="{A8529BEB-A4D5-4022-B50D-4DEE8282766D}"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250614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I located by doing a search on 16</a:t>
            </a:r>
            <a:r>
              <a:rPr lang="en-GB" baseline="30000" dirty="0"/>
              <a:t>th</a:t>
            </a:r>
            <a:r>
              <a:rPr lang="en-GB" dirty="0"/>
              <a:t> March 2018 – all advanced level 3 apprenticeships within a 15 mile radius</a:t>
            </a:r>
          </a:p>
          <a:p>
            <a:endParaRPr lang="en-GB" dirty="0"/>
          </a:p>
          <a:p>
            <a:r>
              <a:rPr lang="en-GB" dirty="0"/>
              <a:t>There will be lots more available as employers look to start programmes in September</a:t>
            </a:r>
          </a:p>
          <a:p>
            <a:r>
              <a:rPr lang="en-GB" dirty="0"/>
              <a:t>Some institutions start their recruiting process in January for September starts</a:t>
            </a:r>
          </a:p>
        </p:txBody>
      </p:sp>
      <p:sp>
        <p:nvSpPr>
          <p:cNvPr id="4" name="Slide Number Placeholder 3"/>
          <p:cNvSpPr>
            <a:spLocks noGrp="1"/>
          </p:cNvSpPr>
          <p:nvPr>
            <p:ph type="sldNum" sz="quarter" idx="10"/>
          </p:nvPr>
        </p:nvSpPr>
        <p:spPr/>
        <p:txBody>
          <a:bodyPr/>
          <a:lstStyle/>
          <a:p>
            <a:fld id="{A8529BEB-A4D5-4022-B50D-4DEE8282766D}"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645917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do you want to work for?</a:t>
            </a:r>
          </a:p>
          <a:p>
            <a:endParaRPr lang="en-GB" dirty="0"/>
          </a:p>
          <a:p>
            <a:r>
              <a:rPr lang="en-GB" dirty="0"/>
              <a:t>How do you get the job?</a:t>
            </a:r>
          </a:p>
          <a:p>
            <a:endParaRPr lang="en-GB" dirty="0"/>
          </a:p>
          <a:p>
            <a:r>
              <a:rPr lang="en-GB" dirty="0"/>
              <a:t>Unpaid work experience – foot in the door</a:t>
            </a:r>
          </a:p>
          <a:p>
            <a:endParaRPr lang="en-GB" dirty="0"/>
          </a:p>
        </p:txBody>
      </p:sp>
      <p:sp>
        <p:nvSpPr>
          <p:cNvPr id="4" name="Slide Number Placeholder 3"/>
          <p:cNvSpPr>
            <a:spLocks noGrp="1"/>
          </p:cNvSpPr>
          <p:nvPr>
            <p:ph type="sldNum" sz="quarter" idx="10"/>
          </p:nvPr>
        </p:nvSpPr>
        <p:spPr/>
        <p:txBody>
          <a:bodyPr/>
          <a:lstStyle/>
          <a:p>
            <a:fld id="{A8529BEB-A4D5-4022-B50D-4DEE8282766D}"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4001751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160867" y="130175"/>
            <a:ext cx="11895666" cy="6591299"/>
          </a:xfrm>
          <a:prstGeom prst="rect">
            <a:avLst/>
          </a:prstGeom>
          <a:ln w="381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028" name="Picture 4" descr="Image result for bushey st james trust"/>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627"/>
          <a:stretch/>
        </p:blipFill>
        <p:spPr bwMode="auto">
          <a:xfrm>
            <a:off x="287867" y="248562"/>
            <a:ext cx="2196862" cy="16555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1401AB5-48A7-4FD7-9BF3-D81365A00946}" type="datetimeFigureOut">
              <a:rPr lang="en-GB" smtClean="0"/>
              <a:t>20/06/2019</a:t>
            </a:fld>
            <a:endParaRPr lang="en-GB"/>
          </a:p>
        </p:txBody>
      </p:sp>
      <p:sp>
        <p:nvSpPr>
          <p:cNvPr id="5" name="Footer Placeholder 4"/>
          <p:cNvSpPr>
            <a:spLocks noGrp="1"/>
          </p:cNvSpPr>
          <p:nvPr>
            <p:ph type="ftr" sz="quarter" idx="11"/>
          </p:nvPr>
        </p:nvSpPr>
        <p:spPr>
          <a:xfrm>
            <a:off x="4038600" y="6356350"/>
            <a:ext cx="4114800" cy="365126"/>
          </a:xfrm>
        </p:spPr>
        <p:txBody>
          <a:bodyPr/>
          <a:lstStyle>
            <a:lvl1pPr>
              <a:defRPr sz="1200"/>
            </a:lvl1pPr>
          </a:lstStyle>
          <a:p>
            <a:r>
              <a:rPr lang="en-GB" i="1" dirty="0" smtClean="0">
                <a:solidFill>
                  <a:srgbClr val="38761D"/>
                </a:solidFill>
                <a:latin typeface="Arial" panose="020B0604020202020204" pitchFamily="34" charset="0"/>
              </a:rPr>
              <a:t>‘Our School has a Mind to be Kind’</a:t>
            </a:r>
            <a:endParaRPr lang="en-GB" dirty="0" smtClean="0"/>
          </a:p>
          <a:p>
            <a:r>
              <a:rPr lang="en-GB" sz="1600" dirty="0" smtClean="0">
                <a:solidFill>
                  <a:srgbClr val="38761D"/>
                </a:solidFill>
                <a:latin typeface="Arial" panose="020B0604020202020204" pitchFamily="34" charset="0"/>
              </a:rPr>
              <a:t>Aspire to Achieve</a:t>
            </a:r>
            <a:endParaRPr lang="en-GB" dirty="0" smtClean="0"/>
          </a:p>
          <a:p>
            <a:r>
              <a:rPr lang="en-GB" dirty="0" smtClean="0"/>
              <a:t/>
            </a:r>
            <a:br>
              <a:rPr lang="en-GB" dirty="0" smtClean="0"/>
            </a:br>
            <a:endParaRPr lang="en-GB" dirty="0"/>
          </a:p>
        </p:txBody>
      </p:sp>
      <p:sp>
        <p:nvSpPr>
          <p:cNvPr id="6" name="Slide Number Placeholder 5"/>
          <p:cNvSpPr>
            <a:spLocks noGrp="1"/>
          </p:cNvSpPr>
          <p:nvPr>
            <p:ph type="sldNum" sz="quarter" idx="12"/>
          </p:nvPr>
        </p:nvSpPr>
        <p:spPr/>
        <p:txBody>
          <a:bodyPr/>
          <a:lstStyle/>
          <a:p>
            <a:fld id="{13123AD0-2EBF-4EB1-99A0-6EFE99FAF927}" type="slidenum">
              <a:rPr lang="en-GB" smtClean="0"/>
              <a:t>‹#›</a:t>
            </a:fld>
            <a:endParaRPr lang="en-GB"/>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8000" y="248562"/>
            <a:ext cx="1200150" cy="1710852"/>
          </a:xfrm>
          <a:prstGeom prst="rect">
            <a:avLst/>
          </a:prstGeom>
        </p:spPr>
      </p:pic>
    </p:spTree>
    <p:extLst>
      <p:ext uri="{BB962C8B-B14F-4D97-AF65-F5344CB8AC3E}">
        <p14:creationId xmlns:p14="http://schemas.microsoft.com/office/powerpoint/2010/main" val="587591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1401AB5-48A7-4FD7-9BF3-D81365A00946}" type="datetimeFigureOut">
              <a:rPr lang="en-GB" smtClean="0"/>
              <a:t>20/06/2019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123AD0-2EBF-4EB1-99A0-6EFE99FAF927}" type="slidenum">
              <a:rPr lang="en-GB" smtClean="0"/>
              <a:t>‹#›</a:t>
            </a:fld>
            <a:endParaRPr lang="en-GB"/>
          </a:p>
        </p:txBody>
      </p:sp>
    </p:spTree>
    <p:extLst>
      <p:ext uri="{BB962C8B-B14F-4D97-AF65-F5344CB8AC3E}">
        <p14:creationId xmlns:p14="http://schemas.microsoft.com/office/powerpoint/2010/main" val="3845748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1401AB5-48A7-4FD7-9BF3-D81365A00946}" type="datetimeFigureOut">
              <a:rPr lang="en-GB" smtClean="0"/>
              <a:t>20/06/2019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123AD0-2EBF-4EB1-99A0-6EFE99FAF927}" type="slidenum">
              <a:rPr lang="en-GB" smtClean="0"/>
              <a:t>‹#›</a:t>
            </a:fld>
            <a:endParaRPr lang="en-GB"/>
          </a:p>
        </p:txBody>
      </p:sp>
    </p:spTree>
    <p:extLst>
      <p:ext uri="{BB962C8B-B14F-4D97-AF65-F5344CB8AC3E}">
        <p14:creationId xmlns:p14="http://schemas.microsoft.com/office/powerpoint/2010/main" val="3755133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50BB-9938-4958-ACF3-3DD2ABEF2C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516EB9-FCA2-4438-98EB-59BE04AC3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2E6272-A3CC-4AB9-9DA2-ECC998FE54B1}"/>
              </a:ext>
            </a:extLst>
          </p:cNvPr>
          <p:cNvSpPr>
            <a:spLocks noGrp="1"/>
          </p:cNvSpPr>
          <p:nvPr>
            <p:ph type="dt" sz="half" idx="10"/>
          </p:nvPr>
        </p:nvSpPr>
        <p:spPr/>
        <p:txBody>
          <a:bodyPr/>
          <a:lstStyle/>
          <a:p>
            <a:fld id="{E173ECAF-29A6-42B4-B150-38BE3D615D6D}" type="datetimeFigureOut">
              <a:rPr lang="en-GB" smtClean="0">
                <a:solidFill>
                  <a:prstClr val="black">
                    <a:tint val="75000"/>
                  </a:prstClr>
                </a:solidFill>
              </a:rPr>
              <a:pPr/>
              <a:t>20/06/2019</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4F88AE44-FE61-4949-B1D7-A22F6E76B67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84CB759-A80B-402B-9592-4DC3995DFE11}"/>
              </a:ext>
            </a:extLst>
          </p:cNvPr>
          <p:cNvSpPr>
            <a:spLocks noGrp="1"/>
          </p:cNvSpPr>
          <p:nvPr>
            <p:ph type="sldNum" sz="quarter" idx="12"/>
          </p:nvPr>
        </p:nvSpPr>
        <p:spPr/>
        <p:txBody>
          <a:bodyPr/>
          <a:lstStyle/>
          <a:p>
            <a:fld id="{0C863989-3DD5-4214-8B0C-41B3BA2050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17053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C33A-2654-4D07-8A0D-3AD1FFCB6F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E02DC0-D5BD-4CC7-B833-BA3BFEAE8F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75888-B93F-49F5-8A69-2C00511DC9AE}"/>
              </a:ext>
            </a:extLst>
          </p:cNvPr>
          <p:cNvSpPr>
            <a:spLocks noGrp="1"/>
          </p:cNvSpPr>
          <p:nvPr>
            <p:ph type="dt" sz="half" idx="10"/>
          </p:nvPr>
        </p:nvSpPr>
        <p:spPr/>
        <p:txBody>
          <a:bodyPr/>
          <a:lstStyle/>
          <a:p>
            <a:fld id="{E173ECAF-29A6-42B4-B150-38BE3D615D6D}" type="datetimeFigureOut">
              <a:rPr lang="en-GB" smtClean="0">
                <a:solidFill>
                  <a:prstClr val="black">
                    <a:tint val="75000"/>
                  </a:prstClr>
                </a:solidFill>
              </a:rPr>
              <a:pPr/>
              <a:t>20/06/2019</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FA7BE509-A786-48DC-80FA-1E4C2B9047AE}"/>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096E1B51-C837-4A22-AB12-21055F3B13AC}"/>
              </a:ext>
            </a:extLst>
          </p:cNvPr>
          <p:cNvSpPr>
            <a:spLocks noGrp="1"/>
          </p:cNvSpPr>
          <p:nvPr>
            <p:ph type="sldNum" sz="quarter" idx="12"/>
          </p:nvPr>
        </p:nvSpPr>
        <p:spPr/>
        <p:txBody>
          <a:bodyPr/>
          <a:lstStyle/>
          <a:p>
            <a:fld id="{0C863989-3DD5-4214-8B0C-41B3BA2050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2777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F338-3078-4A19-8CA0-6B0B198A7A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F470FE-8982-4EAD-B101-C8FF16FC1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BC20C1-5F2B-4528-B4B1-9BB42FB0876A}"/>
              </a:ext>
            </a:extLst>
          </p:cNvPr>
          <p:cNvSpPr>
            <a:spLocks noGrp="1"/>
          </p:cNvSpPr>
          <p:nvPr>
            <p:ph type="dt" sz="half" idx="10"/>
          </p:nvPr>
        </p:nvSpPr>
        <p:spPr/>
        <p:txBody>
          <a:bodyPr/>
          <a:lstStyle/>
          <a:p>
            <a:fld id="{E173ECAF-29A6-42B4-B150-38BE3D615D6D}" type="datetimeFigureOut">
              <a:rPr lang="en-GB" smtClean="0">
                <a:solidFill>
                  <a:prstClr val="black">
                    <a:tint val="75000"/>
                  </a:prstClr>
                </a:solidFill>
              </a:rPr>
              <a:pPr/>
              <a:t>20/06/2019</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102CABF-69AD-4BD8-9C18-072D2B195C49}"/>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4A790493-36B0-437C-B153-F2A2F518655F}"/>
              </a:ext>
            </a:extLst>
          </p:cNvPr>
          <p:cNvSpPr>
            <a:spLocks noGrp="1"/>
          </p:cNvSpPr>
          <p:nvPr>
            <p:ph type="sldNum" sz="quarter" idx="12"/>
          </p:nvPr>
        </p:nvSpPr>
        <p:spPr/>
        <p:txBody>
          <a:bodyPr/>
          <a:lstStyle/>
          <a:p>
            <a:fld id="{0C863989-3DD5-4214-8B0C-41B3BA2050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22416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FBFF-7BBC-41C5-8661-45E62004E6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CE8B72-5509-40C1-8606-6947F1D909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5C56CA-B1E9-4D5F-8868-CCFDACDF4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49D1AD-EA99-4EF3-86D7-70C6C4A6F828}"/>
              </a:ext>
            </a:extLst>
          </p:cNvPr>
          <p:cNvSpPr>
            <a:spLocks noGrp="1"/>
          </p:cNvSpPr>
          <p:nvPr>
            <p:ph type="dt" sz="half" idx="10"/>
          </p:nvPr>
        </p:nvSpPr>
        <p:spPr/>
        <p:txBody>
          <a:bodyPr/>
          <a:lstStyle/>
          <a:p>
            <a:fld id="{E173ECAF-29A6-42B4-B150-38BE3D615D6D}" type="datetimeFigureOut">
              <a:rPr lang="en-GB" smtClean="0">
                <a:solidFill>
                  <a:prstClr val="black">
                    <a:tint val="75000"/>
                  </a:prstClr>
                </a:solidFill>
              </a:rPr>
              <a:pPr/>
              <a:t>20/06/2019</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FFB91B4A-ABE3-4699-A315-B167F00B2B78}"/>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B7B2D8AD-27CD-4010-B9D8-6F0F43406EC7}"/>
              </a:ext>
            </a:extLst>
          </p:cNvPr>
          <p:cNvSpPr>
            <a:spLocks noGrp="1"/>
          </p:cNvSpPr>
          <p:nvPr>
            <p:ph type="sldNum" sz="quarter" idx="12"/>
          </p:nvPr>
        </p:nvSpPr>
        <p:spPr/>
        <p:txBody>
          <a:bodyPr/>
          <a:lstStyle/>
          <a:p>
            <a:fld id="{0C863989-3DD5-4214-8B0C-41B3BA2050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974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F9F7-E92E-4E1A-8DC4-48F5C1F20A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AEF68B-713B-4003-A138-4D24B46AA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69BFC5-1A68-49EA-89A3-08D24A4DE0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97A59A-FDB8-44C7-8974-161CFC171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CDA72C-1FDF-4D3C-A016-7D19679C2D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A5626F-4DA9-416A-A68F-43036AE8BCA3}"/>
              </a:ext>
            </a:extLst>
          </p:cNvPr>
          <p:cNvSpPr>
            <a:spLocks noGrp="1"/>
          </p:cNvSpPr>
          <p:nvPr>
            <p:ph type="dt" sz="half" idx="10"/>
          </p:nvPr>
        </p:nvSpPr>
        <p:spPr/>
        <p:txBody>
          <a:bodyPr/>
          <a:lstStyle/>
          <a:p>
            <a:fld id="{E173ECAF-29A6-42B4-B150-38BE3D615D6D}" type="datetimeFigureOut">
              <a:rPr lang="en-GB" smtClean="0">
                <a:solidFill>
                  <a:prstClr val="black">
                    <a:tint val="75000"/>
                  </a:prstClr>
                </a:solidFill>
              </a:rPr>
              <a:pPr/>
              <a:t>20/06/2019</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6211EC45-70C7-410E-A0DC-F2EE40E2A806}"/>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AE26EFEA-73C3-40B8-98BF-A1F39CB75D00}"/>
              </a:ext>
            </a:extLst>
          </p:cNvPr>
          <p:cNvSpPr>
            <a:spLocks noGrp="1"/>
          </p:cNvSpPr>
          <p:nvPr>
            <p:ph type="sldNum" sz="quarter" idx="12"/>
          </p:nvPr>
        </p:nvSpPr>
        <p:spPr/>
        <p:txBody>
          <a:bodyPr/>
          <a:lstStyle/>
          <a:p>
            <a:fld id="{0C863989-3DD5-4214-8B0C-41B3BA2050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4571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A396-8030-411E-B560-3725009274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A65C3D-E601-42E7-A71B-32B852BF516D}"/>
              </a:ext>
            </a:extLst>
          </p:cNvPr>
          <p:cNvSpPr>
            <a:spLocks noGrp="1"/>
          </p:cNvSpPr>
          <p:nvPr>
            <p:ph type="dt" sz="half" idx="10"/>
          </p:nvPr>
        </p:nvSpPr>
        <p:spPr/>
        <p:txBody>
          <a:bodyPr/>
          <a:lstStyle/>
          <a:p>
            <a:fld id="{E173ECAF-29A6-42B4-B150-38BE3D615D6D}" type="datetimeFigureOut">
              <a:rPr lang="en-GB" smtClean="0">
                <a:solidFill>
                  <a:prstClr val="black">
                    <a:tint val="75000"/>
                  </a:prstClr>
                </a:solidFill>
              </a:rPr>
              <a:pPr/>
              <a:t>20/06/2019</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4DA3299D-F48C-4182-9944-50CF9B8773DB}"/>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EDD54F88-0784-4E29-B071-93D330224142}"/>
              </a:ext>
            </a:extLst>
          </p:cNvPr>
          <p:cNvSpPr>
            <a:spLocks noGrp="1"/>
          </p:cNvSpPr>
          <p:nvPr>
            <p:ph type="sldNum" sz="quarter" idx="12"/>
          </p:nvPr>
        </p:nvSpPr>
        <p:spPr/>
        <p:txBody>
          <a:bodyPr/>
          <a:lstStyle/>
          <a:p>
            <a:fld id="{0C863989-3DD5-4214-8B0C-41B3BA2050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5446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1578B-DFDA-49E9-84CE-5FF8DDFB4EF4}"/>
              </a:ext>
            </a:extLst>
          </p:cNvPr>
          <p:cNvSpPr>
            <a:spLocks noGrp="1"/>
          </p:cNvSpPr>
          <p:nvPr>
            <p:ph type="dt" sz="half" idx="10"/>
          </p:nvPr>
        </p:nvSpPr>
        <p:spPr/>
        <p:txBody>
          <a:bodyPr/>
          <a:lstStyle/>
          <a:p>
            <a:fld id="{E173ECAF-29A6-42B4-B150-38BE3D615D6D}" type="datetimeFigureOut">
              <a:rPr lang="en-GB" smtClean="0">
                <a:solidFill>
                  <a:prstClr val="black">
                    <a:tint val="75000"/>
                  </a:prstClr>
                </a:solidFill>
              </a:rPr>
              <a:pPr/>
              <a:t>20/06/2019</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8146302E-26F7-417E-A9EB-1C8373018132}"/>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48A8D2BA-2385-47F1-8E89-D816CBEB37DE}"/>
              </a:ext>
            </a:extLst>
          </p:cNvPr>
          <p:cNvSpPr>
            <a:spLocks noGrp="1"/>
          </p:cNvSpPr>
          <p:nvPr>
            <p:ph type="sldNum" sz="quarter" idx="12"/>
          </p:nvPr>
        </p:nvSpPr>
        <p:spPr/>
        <p:txBody>
          <a:bodyPr/>
          <a:lstStyle/>
          <a:p>
            <a:fld id="{0C863989-3DD5-4214-8B0C-41B3BA2050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0870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121A-C2DC-40FB-A647-4AD8566EB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C4B9E0-A19A-4870-BA1D-3298D950C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3C0EB8-FC1F-471A-97D7-BB2D60B1C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23B42-A846-43BD-9AAD-2E24A88EDDEA}"/>
              </a:ext>
            </a:extLst>
          </p:cNvPr>
          <p:cNvSpPr>
            <a:spLocks noGrp="1"/>
          </p:cNvSpPr>
          <p:nvPr>
            <p:ph type="dt" sz="half" idx="10"/>
          </p:nvPr>
        </p:nvSpPr>
        <p:spPr/>
        <p:txBody>
          <a:bodyPr/>
          <a:lstStyle/>
          <a:p>
            <a:fld id="{E173ECAF-29A6-42B4-B150-38BE3D615D6D}" type="datetimeFigureOut">
              <a:rPr lang="en-GB" smtClean="0">
                <a:solidFill>
                  <a:prstClr val="black">
                    <a:tint val="75000"/>
                  </a:prstClr>
                </a:solidFill>
              </a:rPr>
              <a:pPr/>
              <a:t>20/06/2019</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24C45026-FE01-483C-9BDF-62CB7AE8E6AD}"/>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FF881998-B493-4BC6-B8DD-EF346FDA6FD7}"/>
              </a:ext>
            </a:extLst>
          </p:cNvPr>
          <p:cNvSpPr>
            <a:spLocks noGrp="1"/>
          </p:cNvSpPr>
          <p:nvPr>
            <p:ph type="sldNum" sz="quarter" idx="12"/>
          </p:nvPr>
        </p:nvSpPr>
        <p:spPr/>
        <p:txBody>
          <a:bodyPr/>
          <a:lstStyle/>
          <a:p>
            <a:fld id="{0C863989-3DD5-4214-8B0C-41B3BA2050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0456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27498" y="112488"/>
            <a:ext cx="11937003" cy="6633023"/>
          </a:xfrm>
          <a:prstGeom prst="rect">
            <a:avLst/>
          </a:prstGeom>
        </p:spPr>
      </p:pic>
      <p:pic>
        <p:nvPicPr>
          <p:cNvPr id="8" name="Picture 4" descr="Image result for bushey st james trust"/>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5627"/>
          <a:stretch/>
        </p:blipFill>
        <p:spPr bwMode="auto">
          <a:xfrm>
            <a:off x="295304" y="231630"/>
            <a:ext cx="1085791" cy="8182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81096" y="365125"/>
            <a:ext cx="9972704" cy="1325563"/>
          </a:xfrm>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1401AB5-48A7-4FD7-9BF3-D81365A00946}" type="datetimeFigureOut">
              <a:rPr lang="en-GB" smtClean="0"/>
              <a:t>20/06/2019</a:t>
            </a:fld>
            <a:endParaRPr lang="en-GB"/>
          </a:p>
        </p:txBody>
      </p:sp>
      <p:sp>
        <p:nvSpPr>
          <p:cNvPr id="5" name="Footer Placeholder 4"/>
          <p:cNvSpPr>
            <a:spLocks noGrp="1"/>
          </p:cNvSpPr>
          <p:nvPr>
            <p:ph type="ftr" sz="quarter" idx="11"/>
          </p:nvPr>
        </p:nvSpPr>
        <p:spPr/>
        <p:txBody>
          <a:bodyPr/>
          <a:lstStyle/>
          <a:p>
            <a:r>
              <a:rPr lang="en-GB" i="1" dirty="0" smtClean="0">
                <a:solidFill>
                  <a:srgbClr val="38761D"/>
                </a:solidFill>
                <a:latin typeface="Arial" panose="020B0604020202020204" pitchFamily="34" charset="0"/>
              </a:rPr>
              <a:t>‘Our School has a Mind to be Kind’</a:t>
            </a:r>
            <a:endParaRPr lang="en-GB" dirty="0" smtClean="0"/>
          </a:p>
          <a:p>
            <a:r>
              <a:rPr lang="en-GB" sz="1600" dirty="0" smtClean="0">
                <a:solidFill>
                  <a:srgbClr val="38761D"/>
                </a:solidFill>
                <a:latin typeface="Arial" panose="020B0604020202020204" pitchFamily="34" charset="0"/>
              </a:rPr>
              <a:t>Aspire to Achieve</a:t>
            </a:r>
            <a:endParaRPr lang="en-GB" dirty="0" smtClean="0"/>
          </a:p>
          <a:p>
            <a:endParaRPr lang="en-GB" dirty="0"/>
          </a:p>
        </p:txBody>
      </p:sp>
      <p:sp>
        <p:nvSpPr>
          <p:cNvPr id="6" name="Slide Number Placeholder 5"/>
          <p:cNvSpPr>
            <a:spLocks noGrp="1"/>
          </p:cNvSpPr>
          <p:nvPr>
            <p:ph type="sldNum" sz="quarter" idx="12"/>
          </p:nvPr>
        </p:nvSpPr>
        <p:spPr/>
        <p:txBody>
          <a:bodyPr/>
          <a:lstStyle/>
          <a:p>
            <a:fld id="{13123AD0-2EBF-4EB1-99A0-6EFE99FAF927}" type="slidenum">
              <a:rPr lang="en-GB" smtClean="0"/>
              <a:t>‹#›</a:t>
            </a:fld>
            <a:endParaRPr lang="en-GB"/>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0807" y="5472335"/>
            <a:ext cx="748196" cy="1066577"/>
          </a:xfrm>
          <a:prstGeom prst="rect">
            <a:avLst/>
          </a:prstGeom>
        </p:spPr>
      </p:pic>
    </p:spTree>
    <p:extLst>
      <p:ext uri="{BB962C8B-B14F-4D97-AF65-F5344CB8AC3E}">
        <p14:creationId xmlns:p14="http://schemas.microsoft.com/office/powerpoint/2010/main" val="2067621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7322-13AA-4250-BE18-3575A7387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C46482-68B4-4ACC-8F7D-379C48F7C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ECCC9E-715A-4C22-B3EF-F0A8DD2B4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8B1558-510D-4EFA-8C56-24A52B08D828}"/>
              </a:ext>
            </a:extLst>
          </p:cNvPr>
          <p:cNvSpPr>
            <a:spLocks noGrp="1"/>
          </p:cNvSpPr>
          <p:nvPr>
            <p:ph type="dt" sz="half" idx="10"/>
          </p:nvPr>
        </p:nvSpPr>
        <p:spPr/>
        <p:txBody>
          <a:bodyPr/>
          <a:lstStyle/>
          <a:p>
            <a:fld id="{E173ECAF-29A6-42B4-B150-38BE3D615D6D}" type="datetimeFigureOut">
              <a:rPr lang="en-GB" smtClean="0">
                <a:solidFill>
                  <a:prstClr val="black">
                    <a:tint val="75000"/>
                  </a:prstClr>
                </a:solidFill>
              </a:rPr>
              <a:pPr/>
              <a:t>20/06/2019</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BCD9A235-6CBB-4649-B31D-C424D923FC06}"/>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61D08BC1-1919-452C-B007-0A8930D7665B}"/>
              </a:ext>
            </a:extLst>
          </p:cNvPr>
          <p:cNvSpPr>
            <a:spLocks noGrp="1"/>
          </p:cNvSpPr>
          <p:nvPr>
            <p:ph type="sldNum" sz="quarter" idx="12"/>
          </p:nvPr>
        </p:nvSpPr>
        <p:spPr/>
        <p:txBody>
          <a:bodyPr/>
          <a:lstStyle/>
          <a:p>
            <a:fld id="{0C863989-3DD5-4214-8B0C-41B3BA2050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0525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FB2F1-A7BE-443C-90A4-300D3C2168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74585-CCD9-44C0-A8BA-517E69A86B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65184-EFAC-4E7C-97CA-FC4B7645B95A}"/>
              </a:ext>
            </a:extLst>
          </p:cNvPr>
          <p:cNvSpPr>
            <a:spLocks noGrp="1"/>
          </p:cNvSpPr>
          <p:nvPr>
            <p:ph type="dt" sz="half" idx="10"/>
          </p:nvPr>
        </p:nvSpPr>
        <p:spPr/>
        <p:txBody>
          <a:bodyPr/>
          <a:lstStyle/>
          <a:p>
            <a:fld id="{E173ECAF-29A6-42B4-B150-38BE3D615D6D}" type="datetimeFigureOut">
              <a:rPr lang="en-GB" smtClean="0">
                <a:solidFill>
                  <a:prstClr val="black">
                    <a:tint val="75000"/>
                  </a:prstClr>
                </a:solidFill>
              </a:rPr>
              <a:pPr/>
              <a:t>20/06/2019</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B5153A81-B338-4EF9-ACBC-A371BA56F6B3}"/>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30D2925E-548A-4E9E-A5A7-EA7C190A1CF8}"/>
              </a:ext>
            </a:extLst>
          </p:cNvPr>
          <p:cNvSpPr>
            <a:spLocks noGrp="1"/>
          </p:cNvSpPr>
          <p:nvPr>
            <p:ph type="sldNum" sz="quarter" idx="12"/>
          </p:nvPr>
        </p:nvSpPr>
        <p:spPr/>
        <p:txBody>
          <a:bodyPr/>
          <a:lstStyle/>
          <a:p>
            <a:fld id="{0C863989-3DD5-4214-8B0C-41B3BA2050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5245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05DE64-4CD1-4A85-BECD-A1E696A98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CD0C31-E0B3-40D4-A55A-290A153039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9F7440-525A-4874-96D9-33C40953FD77}"/>
              </a:ext>
            </a:extLst>
          </p:cNvPr>
          <p:cNvSpPr>
            <a:spLocks noGrp="1"/>
          </p:cNvSpPr>
          <p:nvPr>
            <p:ph type="dt" sz="half" idx="10"/>
          </p:nvPr>
        </p:nvSpPr>
        <p:spPr/>
        <p:txBody>
          <a:bodyPr/>
          <a:lstStyle/>
          <a:p>
            <a:fld id="{E173ECAF-29A6-42B4-B150-38BE3D615D6D}" type="datetimeFigureOut">
              <a:rPr lang="en-GB" smtClean="0">
                <a:solidFill>
                  <a:prstClr val="black">
                    <a:tint val="75000"/>
                  </a:prstClr>
                </a:solidFill>
              </a:rPr>
              <a:pPr/>
              <a:t>20/06/2019</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F0C492D6-A6D8-4B81-8A5B-9ED63941FBD2}"/>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BB060AAB-3EDE-407E-A6D6-B7ADB29AD7A1}"/>
              </a:ext>
            </a:extLst>
          </p:cNvPr>
          <p:cNvSpPr>
            <a:spLocks noGrp="1"/>
          </p:cNvSpPr>
          <p:nvPr>
            <p:ph type="sldNum" sz="quarter" idx="12"/>
          </p:nvPr>
        </p:nvSpPr>
        <p:spPr/>
        <p:txBody>
          <a:bodyPr/>
          <a:lstStyle/>
          <a:p>
            <a:fld id="{0C863989-3DD5-4214-8B0C-41B3BA2050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4700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E61619-103E-4435-A1AA-C8BE78B0F0CE}" type="datetimeFigureOut">
              <a:rPr lang="en-GB" smtClean="0">
                <a:solidFill>
                  <a:prstClr val="black">
                    <a:tint val="75000"/>
                  </a:prstClr>
                </a:solidFill>
              </a:rPr>
              <a:pPr/>
              <a:t>20/06/2019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04E33-78E3-41DF-AD9B-F0636E01FF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45625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E61619-103E-4435-A1AA-C8BE78B0F0CE}" type="datetimeFigureOut">
              <a:rPr lang="en-GB" smtClean="0">
                <a:solidFill>
                  <a:prstClr val="black">
                    <a:tint val="75000"/>
                  </a:prstClr>
                </a:solidFill>
              </a:rPr>
              <a:pPr/>
              <a:t>20/06/2019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04E33-78E3-41DF-AD9B-F0636E01FF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0498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E61619-103E-4435-A1AA-C8BE78B0F0CE}" type="datetimeFigureOut">
              <a:rPr lang="en-GB" smtClean="0">
                <a:solidFill>
                  <a:prstClr val="black">
                    <a:tint val="75000"/>
                  </a:prstClr>
                </a:solidFill>
              </a:rPr>
              <a:pPr/>
              <a:t>20/06/2019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04E33-78E3-41DF-AD9B-F0636E01FF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54797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E61619-103E-4435-A1AA-C8BE78B0F0CE}" type="datetimeFigureOut">
              <a:rPr lang="en-GB" smtClean="0">
                <a:solidFill>
                  <a:prstClr val="black">
                    <a:tint val="75000"/>
                  </a:prstClr>
                </a:solidFill>
              </a:rPr>
              <a:pPr/>
              <a:t>20/06/2019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04E33-78E3-41DF-AD9B-F0636E01FF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1781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E61619-103E-4435-A1AA-C8BE78B0F0CE}" type="datetimeFigureOut">
              <a:rPr lang="en-GB" smtClean="0">
                <a:solidFill>
                  <a:prstClr val="black">
                    <a:tint val="75000"/>
                  </a:prstClr>
                </a:solidFill>
              </a:rPr>
              <a:pPr/>
              <a:t>20/06/2019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1F04E33-78E3-41DF-AD9B-F0636E01FF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0584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E61619-103E-4435-A1AA-C8BE78B0F0CE}" type="datetimeFigureOut">
              <a:rPr lang="en-GB" smtClean="0">
                <a:solidFill>
                  <a:prstClr val="black">
                    <a:tint val="75000"/>
                  </a:prstClr>
                </a:solidFill>
              </a:rPr>
              <a:pPr/>
              <a:t>20/06/2019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1F04E33-78E3-41DF-AD9B-F0636E01FF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4925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61619-103E-4435-A1AA-C8BE78B0F0CE}" type="datetimeFigureOut">
              <a:rPr lang="en-GB" smtClean="0">
                <a:solidFill>
                  <a:prstClr val="black">
                    <a:tint val="75000"/>
                  </a:prstClr>
                </a:solidFill>
              </a:rPr>
              <a:pPr/>
              <a:t>20/06/2019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1F04E33-78E3-41DF-AD9B-F0636E01FF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122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401AB5-48A7-4FD7-9BF3-D81365A00946}" type="datetimeFigureOut">
              <a:rPr lang="en-GB" smtClean="0"/>
              <a:t>20/06/2019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123AD0-2EBF-4EB1-99A0-6EFE99FAF927}" type="slidenum">
              <a:rPr lang="en-GB" smtClean="0"/>
              <a:t>‹#›</a:t>
            </a:fld>
            <a:endParaRPr lang="en-GB"/>
          </a:p>
        </p:txBody>
      </p:sp>
    </p:spTree>
    <p:extLst>
      <p:ext uri="{BB962C8B-B14F-4D97-AF65-F5344CB8AC3E}">
        <p14:creationId xmlns:p14="http://schemas.microsoft.com/office/powerpoint/2010/main" val="3295503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E61619-103E-4435-A1AA-C8BE78B0F0CE}" type="datetimeFigureOut">
              <a:rPr lang="en-GB" smtClean="0">
                <a:solidFill>
                  <a:prstClr val="black">
                    <a:tint val="75000"/>
                  </a:prstClr>
                </a:solidFill>
              </a:rPr>
              <a:pPr/>
              <a:t>20/06/2019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04E33-78E3-41DF-AD9B-F0636E01FF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8568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E61619-103E-4435-A1AA-C8BE78B0F0CE}" type="datetimeFigureOut">
              <a:rPr lang="en-GB" smtClean="0">
                <a:solidFill>
                  <a:prstClr val="black">
                    <a:tint val="75000"/>
                  </a:prstClr>
                </a:solidFill>
              </a:rPr>
              <a:pPr/>
              <a:t>20/06/2019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04E33-78E3-41DF-AD9B-F0636E01FF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5143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E61619-103E-4435-A1AA-C8BE78B0F0CE}" type="datetimeFigureOut">
              <a:rPr lang="en-GB" smtClean="0">
                <a:solidFill>
                  <a:prstClr val="black">
                    <a:tint val="75000"/>
                  </a:prstClr>
                </a:solidFill>
              </a:rPr>
              <a:pPr/>
              <a:t>20/06/2019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04E33-78E3-41DF-AD9B-F0636E01FF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3425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E61619-103E-4435-A1AA-C8BE78B0F0CE}" type="datetimeFigureOut">
              <a:rPr lang="en-GB" smtClean="0">
                <a:solidFill>
                  <a:prstClr val="black">
                    <a:tint val="75000"/>
                  </a:prstClr>
                </a:solidFill>
              </a:rPr>
              <a:pPr/>
              <a:t>20/06/2019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04E33-78E3-41DF-AD9B-F0636E01FF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6517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A5CAF-3A61-4A1F-B518-3707480654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7BA278-CE09-48EF-B01F-7124B13D16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AAE756-C1C4-49B3-8F8B-1A6DB4E131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72939C-FB80-4865-BA80-4B04381AE9EF}"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A6A8773-9739-40C2-B3B9-A4490C3757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5AC312D-D6C2-4301-B9AE-3BEA418B65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9C4AE-71D2-4F86-8330-9A392F1FE266}"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6439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99A48-0360-4603-AB56-BFFA509E82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DA38D7-F993-4E51-AB49-819D44D08B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53B5AD-FBC4-4B42-98E0-E6EC26ADC0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72939C-FB80-4865-BA80-4B04381AE9EF}"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B1206FE-42B8-4310-9DED-CF35200157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04014D7-1EF7-46BC-B888-FB6962BEED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9C4AE-71D2-4F86-8330-9A392F1FE266}"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5584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BA58-C761-49D3-AA1E-9E40894BC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730961-1304-4482-A539-D928CBCB5B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8EA711-07BD-4026-9BC9-D96FB0A7E9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72939C-FB80-4865-BA80-4B04381AE9EF}"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B26CDF3-E91A-4276-B466-38BF77E278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2B8FB89-6723-4EDA-B3AB-516C4D3C43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9C4AE-71D2-4F86-8330-9A392F1FE266}"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7298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426FD-75B1-416C-B4B3-B514EC7AB0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197792-F7FF-41F5-AE09-6F1FB5E05A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7CFB9C-0FAF-482B-AAA7-39F72088D2B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DB173F-65B4-4888-9200-A6DEAFF9C9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72939C-FB80-4865-BA80-4B04381AE9EF}"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5C1A7D55-7B6B-49B0-AC10-63ACA5CE3A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BAC1AB88-7237-4B6D-9C60-0AEB90644A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9C4AE-71D2-4F86-8330-9A392F1FE266}"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289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8FD88-E5C2-44E7-9378-032FAE45DB7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CCA233-7B52-496B-BE6F-E4F8FFE752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B172DCE-E7CE-4983-9FB2-D0C5FD5678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5F4B76-45EC-4554-9385-8ADE44DFD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DE852F-A347-41F6-854E-0EBE387F3C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3189CE-5936-46A7-B65F-F630B58D66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72939C-FB80-4865-BA80-4B04381AE9EF}"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EE029788-1CD1-4563-A784-CBF460EC55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29598ACA-5E82-4032-8EC0-9CA73085C5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9C4AE-71D2-4F86-8330-9A392F1FE266}"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24812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26F2-1905-464D-A489-673ADEC959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3AC78A-0819-4975-8A42-AED314608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72939C-FB80-4865-BA80-4B04381AE9EF}"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B4C6D225-C7D9-4939-AF81-4FC0AD027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92F37CFE-F56B-4B65-A4C2-7419241F4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9C4AE-71D2-4F86-8330-9A392F1FE266}"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2574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1401AB5-48A7-4FD7-9BF3-D81365A00946}" type="datetimeFigureOut">
              <a:rPr lang="en-GB" smtClean="0"/>
              <a:t>20/06/2019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123AD0-2EBF-4EB1-99A0-6EFE99FAF927}" type="slidenum">
              <a:rPr lang="en-GB" smtClean="0"/>
              <a:t>‹#›</a:t>
            </a:fld>
            <a:endParaRPr lang="en-GB"/>
          </a:p>
        </p:txBody>
      </p:sp>
    </p:spTree>
    <p:extLst>
      <p:ext uri="{BB962C8B-B14F-4D97-AF65-F5344CB8AC3E}">
        <p14:creationId xmlns:p14="http://schemas.microsoft.com/office/powerpoint/2010/main" val="3875218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A8F221-D23B-4D1C-A6C3-44092D4B6A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72939C-FB80-4865-BA80-4B04381AE9EF}"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F196876B-E40C-46DA-837C-608FEA8AFE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9E76C87E-3180-4F2D-AC1C-ECCE093861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9C4AE-71D2-4F86-8330-9A392F1FE266}"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459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4B124-5A85-4409-A68E-8F56512C8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268C06-FC2C-4B1D-B7D9-9F943EF8B7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330142-7158-4B29-A955-A0E36E48A7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95002B-BD81-494B-A048-F00B8BA125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72939C-FB80-4865-BA80-4B04381AE9EF}"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6486DBDD-F03C-4716-A4F4-D1F68AE918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CF7D0C0C-1627-4B7A-8CCF-A3D2357900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9C4AE-71D2-4F86-8330-9A392F1FE266}"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1162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90DC-3B8F-4168-BFEC-1199B2D95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81DDC0-1245-4A66-BE9C-8204F82B0E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43546EA-9982-4311-9AC0-1F2D9F49E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A457BE-8A5C-486C-8FA9-BA893C7A7B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72939C-FB80-4865-BA80-4B04381AE9EF}"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DE4F0684-02A4-40B5-81D3-36B00C76709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607F740D-CC73-48F5-B45A-186AF62A91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9C4AE-71D2-4F86-8330-9A392F1FE266}"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4670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42591-2842-4184-85C4-41DA2323FFF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80754D-7A54-4F69-9905-6FBA869F5A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31BDF1-6B42-4991-9A6E-5258337E2C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72939C-FB80-4865-BA80-4B04381AE9EF}"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7469732-4B16-4100-9512-7CA5C759F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7B8B9E5-3433-4811-AA89-8BAB67A1E4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9C4AE-71D2-4F86-8330-9A392F1FE266}"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7683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0DADCC-024F-4F35-A126-84DC14306D9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5361B0-97A7-48F1-9DA7-865A54A396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E47B21-E374-4BA3-B41A-AB033DB7CB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72939C-FB80-4865-BA80-4B04381AE9EF}"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126B879-D659-4F38-A560-332F0B0AED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7655854-0126-4395-952E-0DF9C348D9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9C4AE-71D2-4F86-8330-9A392F1FE266}"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03447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2364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912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957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464714"/>
      </p:ext>
    </p:extLst>
  </p:cSld>
  <p:clrMapOvr>
    <a:masterClrMapping/>
  </p:clrMapOvr>
  <p:transition>
    <p:push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a:solidFill>
            <a:srgbClr val="7FA27C"/>
          </a:solidFill>
        </p:spPr>
        <p:txBody>
          <a:bodyPr/>
          <a:lstStyle>
            <a:lvl1pPr>
              <a:defRPr>
                <a:solidFill>
                  <a:schemeClr val="bg1"/>
                </a:solidFill>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1500178"/>
            <a:ext cx="10972800" cy="4525963"/>
          </a:xfrm>
          <a:prstGeom prst="rect">
            <a:avLst/>
          </a:prstGeom>
        </p:spPr>
        <p:txBody>
          <a:bodyPr/>
          <a:lstStyle>
            <a:lvl1pPr>
              <a:buClr>
                <a:srgbClr val="7FA27C"/>
              </a:buClr>
              <a:buSzPct val="120000"/>
              <a:defRPr>
                <a:solidFill>
                  <a:schemeClr val="tx1">
                    <a:lumMod val="75000"/>
                    <a:lumOff val="25000"/>
                  </a:schemeClr>
                </a:solidFill>
                <a:latin typeface="Arial" pitchFamily="34" charset="0"/>
                <a:cs typeface="Arial" pitchFamily="34" charset="0"/>
              </a:defRPr>
            </a:lvl1pPr>
            <a:lvl2pPr>
              <a:buClr>
                <a:srgbClr val="7FA27C"/>
              </a:buClr>
              <a:defRPr>
                <a:solidFill>
                  <a:schemeClr val="tx1">
                    <a:lumMod val="75000"/>
                    <a:lumOff val="25000"/>
                  </a:schemeClr>
                </a:solidFill>
                <a:latin typeface="Arial" pitchFamily="34" charset="0"/>
                <a:cs typeface="Arial" pitchFamily="34" charset="0"/>
              </a:defRPr>
            </a:lvl2pPr>
            <a:lvl3pPr>
              <a:buClr>
                <a:srgbClr val="7FA27C"/>
              </a:buClr>
              <a:defRPr>
                <a:solidFill>
                  <a:schemeClr val="tx1">
                    <a:lumMod val="75000"/>
                    <a:lumOff val="25000"/>
                  </a:schemeClr>
                </a:solidFill>
                <a:latin typeface="Arial" pitchFamily="34" charset="0"/>
                <a:cs typeface="Arial" pitchFamily="34" charset="0"/>
              </a:defRPr>
            </a:lvl3pPr>
            <a:lvl4pPr>
              <a:buClr>
                <a:srgbClr val="7FA27C"/>
              </a:buClr>
              <a:defRPr>
                <a:solidFill>
                  <a:schemeClr val="tx1">
                    <a:lumMod val="75000"/>
                    <a:lumOff val="25000"/>
                  </a:schemeClr>
                </a:solidFill>
                <a:latin typeface="Arial" pitchFamily="34" charset="0"/>
                <a:cs typeface="Arial" pitchFamily="34" charset="0"/>
              </a:defRPr>
            </a:lvl4pPr>
            <a:lvl5pPr>
              <a:buClr>
                <a:srgbClr val="7FA27C"/>
              </a:buClr>
              <a:defRPr>
                <a:solidFill>
                  <a:schemeClr val="tx1">
                    <a:lumMod val="75000"/>
                    <a:lumOff val="25000"/>
                  </a:schemeClr>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p:cNvPr>
          <p:cNvSpPr>
            <a:spLocks noGrp="1"/>
          </p:cNvSpPr>
          <p:nvPr>
            <p:ph type="dt" sz="half" idx="10"/>
          </p:nvPr>
        </p:nvSpPr>
        <p:spPr>
          <a:xfrm>
            <a:off x="609601" y="6356353"/>
            <a:ext cx="284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4">
            <a:extLst/>
          </p:cNvPr>
          <p:cNvSpPr>
            <a:spLocks noGrp="1"/>
          </p:cNvSpPr>
          <p:nvPr>
            <p:ph type="ftr" sz="quarter" idx="11"/>
          </p:nvPr>
        </p:nvSpPr>
        <p:spPr>
          <a:xfrm>
            <a:off x="4165600" y="6356353"/>
            <a:ext cx="3860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5">
            <a:extLst/>
          </p:cNvPr>
          <p:cNvSpPr>
            <a:spLocks noGrp="1"/>
          </p:cNvSpPr>
          <p:nvPr>
            <p:ph type="sldNum" sz="quarter" idx="12"/>
          </p:nvPr>
        </p:nvSpPr>
        <p:spPr>
          <a:xfrm>
            <a:off x="8737600" y="6356353"/>
            <a:ext cx="284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31F7CB-DA34-48A7-8927-F8B20960228B}" type="slidenum">
              <a:rPr kumimoji="0" lang="en-GB" alt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9031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7732" y="365125"/>
            <a:ext cx="10017655"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1401AB5-48A7-4FD7-9BF3-D81365A00946}" type="datetimeFigureOut">
              <a:rPr lang="en-GB" smtClean="0"/>
              <a:t>20/06/2019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123AD0-2EBF-4EB1-99A0-6EFE99FAF927}" type="slidenum">
              <a:rPr lang="en-GB" smtClean="0"/>
              <a:t>‹#›</a:t>
            </a:fld>
            <a:endParaRPr lang="en-GB"/>
          </a:p>
        </p:txBody>
      </p:sp>
    </p:spTree>
    <p:extLst>
      <p:ext uri="{BB962C8B-B14F-4D97-AF65-F5344CB8AC3E}">
        <p14:creationId xmlns:p14="http://schemas.microsoft.com/office/powerpoint/2010/main" val="19759684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8688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180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375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543730"/>
      </p:ext>
    </p:extLst>
  </p:cSld>
  <p:clrMapOvr>
    <a:masterClrMapping/>
  </p:clrMapOvr>
  <p:transition>
    <p:push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1401AB5-48A7-4FD7-9BF3-D81365A00946}" type="datetimeFigureOut">
              <a:rPr lang="en-GB" smtClean="0"/>
              <a:t>20/06/2019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3123AD0-2EBF-4EB1-99A0-6EFE99FAF927}" type="slidenum">
              <a:rPr lang="en-GB" smtClean="0"/>
              <a:t>‹#›</a:t>
            </a:fld>
            <a:endParaRPr lang="en-GB"/>
          </a:p>
        </p:txBody>
      </p:sp>
    </p:spTree>
    <p:extLst>
      <p:ext uri="{BB962C8B-B14F-4D97-AF65-F5344CB8AC3E}">
        <p14:creationId xmlns:p14="http://schemas.microsoft.com/office/powerpoint/2010/main" val="4107154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01AB5-48A7-4FD7-9BF3-D81365A00946}" type="datetimeFigureOut">
              <a:rPr lang="en-GB" smtClean="0"/>
              <a:t>20/06/2019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3123AD0-2EBF-4EB1-99A0-6EFE99FAF927}" type="slidenum">
              <a:rPr lang="en-GB" smtClean="0"/>
              <a:t>‹#›</a:t>
            </a:fld>
            <a:endParaRPr lang="en-GB"/>
          </a:p>
        </p:txBody>
      </p:sp>
    </p:spTree>
    <p:extLst>
      <p:ext uri="{BB962C8B-B14F-4D97-AF65-F5344CB8AC3E}">
        <p14:creationId xmlns:p14="http://schemas.microsoft.com/office/powerpoint/2010/main" val="1958513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401AB5-48A7-4FD7-9BF3-D81365A00946}" type="datetimeFigureOut">
              <a:rPr lang="en-GB" smtClean="0"/>
              <a:t>20/06/2019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123AD0-2EBF-4EB1-99A0-6EFE99FAF927}" type="slidenum">
              <a:rPr lang="en-GB" smtClean="0"/>
              <a:t>‹#›</a:t>
            </a:fld>
            <a:endParaRPr lang="en-GB"/>
          </a:p>
        </p:txBody>
      </p:sp>
    </p:spTree>
    <p:extLst>
      <p:ext uri="{BB962C8B-B14F-4D97-AF65-F5344CB8AC3E}">
        <p14:creationId xmlns:p14="http://schemas.microsoft.com/office/powerpoint/2010/main" val="66164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401AB5-48A7-4FD7-9BF3-D81365A00946}" type="datetimeFigureOut">
              <a:rPr lang="en-GB" smtClean="0"/>
              <a:t>20/06/2019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123AD0-2EBF-4EB1-99A0-6EFE99FAF927}" type="slidenum">
              <a:rPr lang="en-GB" smtClean="0"/>
              <a:t>‹#›</a:t>
            </a:fld>
            <a:endParaRPr lang="en-GB"/>
          </a:p>
        </p:txBody>
      </p:sp>
    </p:spTree>
    <p:extLst>
      <p:ext uri="{BB962C8B-B14F-4D97-AF65-F5344CB8AC3E}">
        <p14:creationId xmlns:p14="http://schemas.microsoft.com/office/powerpoint/2010/main" val="728807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4.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5.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5.jpe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127498" y="112488"/>
            <a:ext cx="11937003" cy="6633023"/>
          </a:xfrm>
          <a:prstGeom prst="rect">
            <a:avLst/>
          </a:prstGeom>
        </p:spPr>
      </p:pic>
      <p:sp>
        <p:nvSpPr>
          <p:cNvPr id="2" name="Title Placeholder 1"/>
          <p:cNvSpPr>
            <a:spLocks noGrp="1"/>
          </p:cNvSpPr>
          <p:nvPr>
            <p:ph type="title"/>
          </p:nvPr>
        </p:nvSpPr>
        <p:spPr>
          <a:xfrm>
            <a:off x="1381094" y="365125"/>
            <a:ext cx="9972705"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401AB5-48A7-4FD7-9BF3-D81365A00946}" type="datetimeFigureOut">
              <a:rPr lang="en-GB" smtClean="0"/>
              <a:t>20/06/2019</a:t>
            </a:fld>
            <a:endParaRPr lang="en-GB"/>
          </a:p>
        </p:txBody>
      </p:sp>
      <p:sp>
        <p:nvSpPr>
          <p:cNvPr id="5" name="Footer Placeholder 4"/>
          <p:cNvSpPr>
            <a:spLocks noGrp="1"/>
          </p:cNvSpPr>
          <p:nvPr>
            <p:ph type="ftr" sz="quarter" idx="3"/>
          </p:nvPr>
        </p:nvSpPr>
        <p:spPr>
          <a:xfrm>
            <a:off x="4038600" y="6311900"/>
            <a:ext cx="4114800" cy="40957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i="1" dirty="0" smtClean="0">
                <a:solidFill>
                  <a:srgbClr val="38761D"/>
                </a:solidFill>
                <a:latin typeface="Arial" panose="020B0604020202020204" pitchFamily="34" charset="0"/>
              </a:rPr>
              <a:t>‘Our School has a Mind to be Kind’</a:t>
            </a:r>
            <a:endParaRPr lang="en-GB" dirty="0" smtClean="0"/>
          </a:p>
          <a:p>
            <a:r>
              <a:rPr lang="en-GB" sz="1600" dirty="0" smtClean="0">
                <a:solidFill>
                  <a:srgbClr val="38761D"/>
                </a:solidFill>
                <a:latin typeface="Arial" panose="020B0604020202020204" pitchFamily="34" charset="0"/>
              </a:rPr>
              <a:t>Aspire to Achieve</a:t>
            </a:r>
            <a:endParaRPr lang="en-GB" dirty="0" smtClean="0"/>
          </a:p>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123AD0-2EBF-4EB1-99A0-6EFE99FAF927}" type="slidenum">
              <a:rPr lang="en-GB" smtClean="0"/>
              <a:t>‹#›</a:t>
            </a:fld>
            <a:endParaRPr lang="en-GB"/>
          </a:p>
        </p:txBody>
      </p:sp>
      <p:pic>
        <p:nvPicPr>
          <p:cNvPr id="9" name="Picture 4" descr="Image result for bushey st james trust"/>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5627"/>
          <a:stretch/>
        </p:blipFill>
        <p:spPr bwMode="auto">
          <a:xfrm>
            <a:off x="295304" y="231630"/>
            <a:ext cx="1085791" cy="818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70807" y="5472335"/>
            <a:ext cx="748196" cy="1066577"/>
          </a:xfrm>
          <a:prstGeom prst="rect">
            <a:avLst/>
          </a:prstGeom>
        </p:spPr>
      </p:pic>
    </p:spTree>
    <p:extLst>
      <p:ext uri="{BB962C8B-B14F-4D97-AF65-F5344CB8AC3E}">
        <p14:creationId xmlns:p14="http://schemas.microsoft.com/office/powerpoint/2010/main" val="4177028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CAD87-838B-431F-BB35-C0BE08769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A0FF46-F789-4FCE-892E-85B26741F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1C365-4681-469A-AF8F-558DFE062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3ECAF-29A6-42B4-B150-38BE3D615D6D}" type="datetimeFigureOut">
              <a:rPr lang="en-GB" smtClean="0">
                <a:solidFill>
                  <a:prstClr val="black">
                    <a:tint val="75000"/>
                  </a:prstClr>
                </a:solidFill>
              </a:rPr>
              <a:pPr/>
              <a:t>20/06/2019</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469E746A-2CA8-4751-BEDA-F934CDBD9E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5E250C18-BC05-4284-9EE1-60C7C942D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63989-3DD5-4214-8B0C-41B3BA2050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4089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8E61619-103E-4435-A1AA-C8BE78B0F0CE}" type="datetimeFigureOut">
              <a:rPr lang="en-GB" smtClean="0">
                <a:solidFill>
                  <a:prstClr val="black">
                    <a:tint val="75000"/>
                  </a:prstClr>
                </a:solidFill>
              </a:rPr>
              <a:pPr defTabSz="457200"/>
              <a:t>20/06/2019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1F04E33-78E3-41DF-AD9B-F0636E01FFA5}" type="slidenum">
              <a:rPr lang="en-GB" smtClean="0">
                <a:solidFill>
                  <a:prstClr val="black">
                    <a:tint val="75000"/>
                  </a:prstClr>
                </a:solidFill>
              </a:rPr>
              <a:pPr defTabSz="457200"/>
              <a:t>‹#›</a:t>
            </a:fld>
            <a:endParaRPr lang="en-GB">
              <a:solidFill>
                <a:prstClr val="black">
                  <a:tint val="75000"/>
                </a:prstClr>
              </a:solidFill>
            </a:endParaRPr>
          </a:p>
        </p:txBody>
      </p:sp>
    </p:spTree>
    <p:extLst>
      <p:ext uri="{BB962C8B-B14F-4D97-AF65-F5344CB8AC3E}">
        <p14:creationId xmlns:p14="http://schemas.microsoft.com/office/powerpoint/2010/main" val="5661982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2C1CD-3205-438C-B907-1AD39A195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AB02FE-303A-4DF6-B1D3-AFB678EF1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946CA5-92C4-4E51-8CB2-1DCCA2DC6F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72939C-FB80-4865-BA80-4B04381AE9EF}"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69926F6-4FB9-4E85-BF0F-64D4132807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0956ABA-C1A0-465E-959F-0354371341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9C4AE-71D2-4F86-8330-9A392F1FE266}"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85764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SFE_1920_PRESENTATION_ARTWORK_smaller 3-4 ratio.jpg"/>
          <p:cNvPicPr>
            <a:picLocks noChangeAspect="1"/>
          </p:cNvPicPr>
          <p:nvPr userDrawn="1"/>
        </p:nvPicPr>
        <p:blipFill>
          <a:blip r:embed="rId7"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163471599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SFE_PRESENTAION_1.113.jpg"/>
          <p:cNvPicPr>
            <a:picLocks noChangeAspect="1"/>
          </p:cNvPicPr>
          <p:nvPr userDrawn="1"/>
        </p:nvPicPr>
        <p:blipFill>
          <a:blip r:embed="rId5" cstate="print"/>
          <a:stretch>
            <a:fillRect/>
          </a:stretch>
        </p:blipFill>
        <p:spPr>
          <a:xfrm>
            <a:off x="2334" y="0"/>
            <a:ext cx="12187333" cy="6858000"/>
          </a:xfrm>
          <a:prstGeom prst="rect">
            <a:avLst/>
          </a:prstGeom>
        </p:spPr>
      </p:pic>
    </p:spTree>
    <p:extLst>
      <p:ext uri="{BB962C8B-B14F-4D97-AF65-F5344CB8AC3E}">
        <p14:creationId xmlns:p14="http://schemas.microsoft.com/office/powerpoint/2010/main" val="18366527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3.xml"/><Relationship Id="rId6" Type="http://schemas.openxmlformats.org/officeDocument/2006/relationships/hyperlink" Target="mailto:craydena@busheymeads.org.uk" TargetMode="External"/><Relationship Id="rId5" Type="http://schemas.openxmlformats.org/officeDocument/2006/relationships/image" Target="../media/image31.jpeg"/><Relationship Id="rId4" Type="http://schemas.openxmlformats.org/officeDocument/2006/relationships/hyperlink" Target="http://www.unifrog.org/studen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file:///\\bms-fs-staff\staffshared\Staff%20Resources\Post%2016\UCAS\Parents%20Evening\PG1.wmv" TargetMode="External"/><Relationship Id="rId1" Type="http://schemas.openxmlformats.org/officeDocument/2006/relationships/video" Target="NULL" TargetMode="Externa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44.jpeg"/><Relationship Id="rId5" Type="http://schemas.openxmlformats.org/officeDocument/2006/relationships/image" Target="../media/image43.emf"/><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5.emf"/><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46.jpg"/><Relationship Id="rId5" Type="http://schemas.openxmlformats.org/officeDocument/2006/relationships/image" Target="../media/image43.emf"/><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5.emf"/><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2.jpe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3.emf"/><Relationship Id="rId1" Type="http://schemas.openxmlformats.org/officeDocument/2006/relationships/slideLayout" Target="../slideLayouts/slideLayout35.xml"/><Relationship Id="rId6" Type="http://schemas.openxmlformats.org/officeDocument/2006/relationships/image" Target="../media/image49.png"/><Relationship Id="rId11" Type="http://schemas.openxmlformats.org/officeDocument/2006/relationships/image" Target="../media/image54.jpg"/><Relationship Id="rId5" Type="http://schemas.openxmlformats.org/officeDocument/2006/relationships/image" Target="../media/image48.png"/><Relationship Id="rId10" Type="http://schemas.openxmlformats.org/officeDocument/2006/relationships/image" Target="../media/image53.JPG"/><Relationship Id="rId4" Type="http://schemas.openxmlformats.org/officeDocument/2006/relationships/image" Target="../media/image47.png"/><Relationship Id="rId9" Type="http://schemas.openxmlformats.org/officeDocument/2006/relationships/image" Target="../media/image52.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2.jpeg"/><Relationship Id="rId7" Type="http://schemas.openxmlformats.org/officeDocument/2006/relationships/image" Target="../media/image58.jpeg"/><Relationship Id="rId2" Type="http://schemas.openxmlformats.org/officeDocument/2006/relationships/image" Target="../media/image41.emf"/><Relationship Id="rId1" Type="http://schemas.openxmlformats.org/officeDocument/2006/relationships/slideLayout" Target="../slideLayouts/slideLayout3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43.emf"/></Relationships>
</file>

<file path=ppt/slides/_rels/slide5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5.emf"/><Relationship Id="rId1" Type="http://schemas.openxmlformats.org/officeDocument/2006/relationships/slideLayout" Target="../slideLayouts/slideLayout35.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3.emf"/><Relationship Id="rId7" Type="http://schemas.openxmlformats.org/officeDocument/2006/relationships/image" Target="../media/image63.jpeg"/><Relationship Id="rId2" Type="http://schemas.openxmlformats.org/officeDocument/2006/relationships/image" Target="../media/image45.emf"/><Relationship Id="rId1" Type="http://schemas.openxmlformats.org/officeDocument/2006/relationships/slideLayout" Target="../slideLayouts/slideLayout35.xml"/><Relationship Id="rId6" Type="http://schemas.openxmlformats.org/officeDocument/2006/relationships/image" Target="../media/image62.jpeg"/><Relationship Id="rId5" Type="http://schemas.openxmlformats.org/officeDocument/2006/relationships/image" Target="../media/image41.emf"/><Relationship Id="rId10" Type="http://schemas.openxmlformats.org/officeDocument/2006/relationships/image" Target="../media/image66.jpeg"/><Relationship Id="rId4" Type="http://schemas.openxmlformats.org/officeDocument/2006/relationships/image" Target="../media/image42.jpeg"/><Relationship Id="rId9" Type="http://schemas.openxmlformats.org/officeDocument/2006/relationships/image" Target="../media/image65.jpeg"/></Relationships>
</file>

<file path=ppt/slides/_rels/slide53.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43.emf"/><Relationship Id="rId7" Type="http://schemas.openxmlformats.org/officeDocument/2006/relationships/image" Target="../media/image69.jpg"/><Relationship Id="rId2" Type="http://schemas.openxmlformats.org/officeDocument/2006/relationships/image" Target="../media/image45.emf"/><Relationship Id="rId1" Type="http://schemas.openxmlformats.org/officeDocument/2006/relationships/slideLayout" Target="../slideLayouts/slideLayout35.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42.jpeg"/><Relationship Id="rId9" Type="http://schemas.openxmlformats.org/officeDocument/2006/relationships/image" Target="../media/image71.jpg"/></Relationships>
</file>

<file path=ppt/slides/_rels/slide5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43.emf"/><Relationship Id="rId7" Type="http://schemas.openxmlformats.org/officeDocument/2006/relationships/image" Target="../media/image74.png"/><Relationship Id="rId2" Type="http://schemas.openxmlformats.org/officeDocument/2006/relationships/image" Target="../media/image45.emf"/><Relationship Id="rId1" Type="http://schemas.openxmlformats.org/officeDocument/2006/relationships/slideLayout" Target="../slideLayouts/slideLayout35.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6.jpeg"/><Relationship Id="rId4" Type="http://schemas.openxmlformats.org/officeDocument/2006/relationships/image" Target="../media/image42.jpeg"/><Relationship Id="rId9" Type="http://schemas.openxmlformats.org/officeDocument/2006/relationships/image" Target="../media/image41.emf"/></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43.emf"/><Relationship Id="rId4" Type="http://schemas.openxmlformats.org/officeDocument/2006/relationships/image" Target="../media/image42.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hyperlink" Target="http://www.gov.uk/studentfinance" TargetMode="External"/><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3.emf"/><Relationship Id="rId7" Type="http://schemas.openxmlformats.org/officeDocument/2006/relationships/diagramQuickStyle" Target="../diagrams/quickStyle2.xml"/><Relationship Id="rId2" Type="http://schemas.openxmlformats.org/officeDocument/2006/relationships/image" Target="../media/image45.emf"/><Relationship Id="rId1" Type="http://schemas.openxmlformats.org/officeDocument/2006/relationships/slideLayout" Target="../slideLayouts/slideLayout3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2.jpe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hyperlink" Target="http://www.slc.co.uk/repayment" TargetMode="External"/><Relationship Id="rId2" Type="http://schemas.openxmlformats.org/officeDocument/2006/relationships/notesSlide" Target="../notesSlides/notesSlide23.xml"/><Relationship Id="rId1" Type="http://schemas.openxmlformats.org/officeDocument/2006/relationships/slideLayout" Target="../slideLayouts/slideLayout51.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5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6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3.emf"/><Relationship Id="rId7" Type="http://schemas.openxmlformats.org/officeDocument/2006/relationships/hyperlink" Target="http://www.gov.uk/disabled-students-allowances-dsas" TargetMode="External"/><Relationship Id="rId2" Type="http://schemas.openxmlformats.org/officeDocument/2006/relationships/image" Target="../media/image45.emf"/><Relationship Id="rId1" Type="http://schemas.openxmlformats.org/officeDocument/2006/relationships/slideLayout" Target="../slideLayouts/slideLayout35.xml"/><Relationship Id="rId6" Type="http://schemas.openxmlformats.org/officeDocument/2006/relationships/hyperlink" Target="mailto:financial-support@herts.ac.uk" TargetMode="External"/><Relationship Id="rId5" Type="http://schemas.openxmlformats.org/officeDocument/2006/relationships/image" Target="../media/image77.jpeg"/><Relationship Id="rId4" Type="http://schemas.openxmlformats.org/officeDocument/2006/relationships/image" Target="../media/image42.jpeg"/><Relationship Id="rId9"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89.jpg"/><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6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90.jpeg"/><Relationship Id="rId1" Type="http://schemas.openxmlformats.org/officeDocument/2006/relationships/slideLayout" Target="../slideLayouts/slideLayout45.xml"/><Relationship Id="rId4" Type="http://schemas.openxmlformats.org/officeDocument/2006/relationships/image" Target="../media/image4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600" dirty="0" smtClean="0">
                <a:solidFill>
                  <a:schemeClr val="accent6">
                    <a:lumMod val="50000"/>
                  </a:schemeClr>
                </a:solidFill>
              </a:rPr>
              <a:t>Bushey Meads Sixth Form</a:t>
            </a:r>
            <a:endParaRPr lang="en-GB" sz="6600" dirty="0">
              <a:solidFill>
                <a:schemeClr val="accent6">
                  <a:lumMod val="50000"/>
                </a:schemeClr>
              </a:solidFill>
            </a:endParaRPr>
          </a:p>
        </p:txBody>
      </p:sp>
      <p:sp>
        <p:nvSpPr>
          <p:cNvPr id="3" name="Subtitle 2"/>
          <p:cNvSpPr>
            <a:spLocks noGrp="1"/>
          </p:cNvSpPr>
          <p:nvPr>
            <p:ph type="subTitle" idx="1"/>
          </p:nvPr>
        </p:nvSpPr>
        <p:spPr>
          <a:xfrm>
            <a:off x="1524000" y="3643227"/>
            <a:ext cx="9144000" cy="1655762"/>
          </a:xfrm>
        </p:spPr>
        <p:txBody>
          <a:bodyPr>
            <a:normAutofit/>
          </a:bodyPr>
          <a:lstStyle/>
          <a:p>
            <a:r>
              <a:rPr lang="en-GB" sz="4000" dirty="0" smtClean="0">
                <a:solidFill>
                  <a:schemeClr val="accent6">
                    <a:lumMod val="50000"/>
                  </a:schemeClr>
                </a:solidFill>
              </a:rPr>
              <a:t>Next Steps Evening</a:t>
            </a:r>
          </a:p>
          <a:p>
            <a:r>
              <a:rPr lang="en-GB" dirty="0" smtClean="0">
                <a:solidFill>
                  <a:schemeClr val="accent6">
                    <a:lumMod val="50000"/>
                  </a:schemeClr>
                </a:solidFill>
              </a:rPr>
              <a:t>19</a:t>
            </a:r>
            <a:r>
              <a:rPr lang="en-GB" baseline="30000" dirty="0" smtClean="0">
                <a:solidFill>
                  <a:schemeClr val="accent6">
                    <a:lumMod val="50000"/>
                  </a:schemeClr>
                </a:solidFill>
              </a:rPr>
              <a:t>th</a:t>
            </a:r>
            <a:r>
              <a:rPr lang="en-GB" dirty="0" smtClean="0">
                <a:solidFill>
                  <a:schemeClr val="accent6">
                    <a:lumMod val="50000"/>
                  </a:schemeClr>
                </a:solidFill>
              </a:rPr>
              <a:t> June 2019</a:t>
            </a:r>
            <a:endParaRPr lang="en-GB" dirty="0">
              <a:solidFill>
                <a:schemeClr val="accent6">
                  <a:lumMod val="50000"/>
                </a:schemeClr>
              </a:solidFill>
            </a:endParaRPr>
          </a:p>
        </p:txBody>
      </p:sp>
      <p:sp>
        <p:nvSpPr>
          <p:cNvPr id="4" name="Rectangle 3"/>
          <p:cNvSpPr/>
          <p:nvPr/>
        </p:nvSpPr>
        <p:spPr>
          <a:xfrm>
            <a:off x="3204518" y="5945999"/>
            <a:ext cx="6096000" cy="1292662"/>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sz="2400" dirty="0">
                <a:solidFill>
                  <a:srgbClr val="38761D"/>
                </a:solidFill>
                <a:latin typeface="Arial" panose="020B0604020202020204" pitchFamily="34" charset="0"/>
              </a:rPr>
              <a:t>Aspire to Achieve</a:t>
            </a:r>
            <a:endParaRPr lang="en-GB" dirty="0"/>
          </a:p>
          <a:p>
            <a:r>
              <a:rPr lang="en-GB" dirty="0"/>
              <a:t/>
            </a:r>
            <a:br>
              <a:rPr lang="en-GB" dirty="0"/>
            </a:br>
            <a:endParaRPr lang="en-GB" dirty="0"/>
          </a:p>
        </p:txBody>
      </p:sp>
    </p:spTree>
    <p:extLst>
      <p:ext uri="{BB962C8B-B14F-4D97-AF65-F5344CB8AC3E}">
        <p14:creationId xmlns:p14="http://schemas.microsoft.com/office/powerpoint/2010/main" val="16363242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97B5530-BB61-4EE8-B2C4-21647981B00A}"/>
              </a:ext>
            </a:extLst>
          </p:cNvPr>
          <p:cNvSpPr>
            <a:spLocks noGrp="1"/>
          </p:cNvSpPr>
          <p:nvPr>
            <p:ph type="title"/>
          </p:nvPr>
        </p:nvSpPr>
        <p:spPr>
          <a:xfrm>
            <a:off x="672862" y="395018"/>
            <a:ext cx="7239266" cy="807431"/>
          </a:xfrm>
        </p:spPr>
        <p:txBody>
          <a:bodyPr vert="horz" lIns="91440" tIns="45720" rIns="91440" bIns="45720" rtlCol="0" anchor="ctr">
            <a:noAutofit/>
          </a:bodyPr>
          <a:lstStyle/>
          <a:p>
            <a:r>
              <a:rPr lang="en-US" sz="4800" dirty="0"/>
              <a:t>Available now level 3!</a:t>
            </a:r>
          </a:p>
        </p:txBody>
      </p:sp>
      <p:pic>
        <p:nvPicPr>
          <p:cNvPr id="7" name="Content Placeholder 4" descr="A close up of a sign&#10;&#10;Description generated with high confidence">
            <a:extLst>
              <a:ext uri="{FF2B5EF4-FFF2-40B4-BE49-F238E27FC236}">
                <a16:creationId xmlns:a16="http://schemas.microsoft.com/office/drawing/2014/main" id="{8B07612F-2BBF-4741-B0F2-A175F593F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7720" y="5763861"/>
            <a:ext cx="1603807" cy="826204"/>
          </a:xfrm>
          <a:prstGeom prst="rect">
            <a:avLst/>
          </a:prstGeom>
        </p:spPr>
      </p:pic>
      <p:sp>
        <p:nvSpPr>
          <p:cNvPr id="11" name="TextBox 10">
            <a:extLst>
              <a:ext uri="{FF2B5EF4-FFF2-40B4-BE49-F238E27FC236}">
                <a16:creationId xmlns:a16="http://schemas.microsoft.com/office/drawing/2014/main" id="{F65EEF69-47EE-44AC-A2C9-118DFF9796A7}"/>
              </a:ext>
            </a:extLst>
          </p:cNvPr>
          <p:cNvSpPr txBox="1"/>
          <p:nvPr/>
        </p:nvSpPr>
        <p:spPr>
          <a:xfrm>
            <a:off x="948908" y="2224431"/>
            <a:ext cx="4399470" cy="3539430"/>
          </a:xfrm>
          <a:prstGeom prst="rect">
            <a:avLst/>
          </a:prstGeom>
          <a:noFill/>
        </p:spPr>
        <p:txBody>
          <a:bodyPr wrap="square" rtlCol="0">
            <a:spAutoFit/>
          </a:bodyPr>
          <a:lstStyle/>
          <a:p>
            <a:pPr defTabSz="457200"/>
            <a:r>
              <a:rPr lang="en-GB" sz="2800" dirty="0">
                <a:solidFill>
                  <a:prstClr val="black"/>
                </a:solidFill>
              </a:rPr>
              <a:t>Digital marketing</a:t>
            </a:r>
          </a:p>
          <a:p>
            <a:pPr defTabSz="457200"/>
            <a:r>
              <a:rPr lang="en-GB" sz="2800" dirty="0">
                <a:solidFill>
                  <a:prstClr val="black"/>
                </a:solidFill>
              </a:rPr>
              <a:t>Office administration</a:t>
            </a:r>
          </a:p>
          <a:p>
            <a:pPr defTabSz="457200"/>
            <a:r>
              <a:rPr lang="en-GB" sz="2800" dirty="0">
                <a:solidFill>
                  <a:prstClr val="black"/>
                </a:solidFill>
              </a:rPr>
              <a:t>Accountant</a:t>
            </a:r>
          </a:p>
          <a:p>
            <a:pPr defTabSz="457200"/>
            <a:r>
              <a:rPr lang="en-GB" sz="2800" dirty="0">
                <a:solidFill>
                  <a:prstClr val="black"/>
                </a:solidFill>
              </a:rPr>
              <a:t>Infrastructure technician</a:t>
            </a:r>
          </a:p>
          <a:p>
            <a:pPr defTabSz="457200"/>
            <a:r>
              <a:rPr lang="en-GB" sz="2800" dirty="0">
                <a:solidFill>
                  <a:prstClr val="black"/>
                </a:solidFill>
              </a:rPr>
              <a:t>Premier Sport</a:t>
            </a:r>
          </a:p>
          <a:p>
            <a:pPr defTabSz="457200"/>
            <a:r>
              <a:rPr lang="en-GB" sz="2800" dirty="0">
                <a:solidFill>
                  <a:prstClr val="black"/>
                </a:solidFill>
              </a:rPr>
              <a:t>Nursery assistant</a:t>
            </a:r>
          </a:p>
          <a:p>
            <a:pPr defTabSz="457200"/>
            <a:r>
              <a:rPr lang="en-GB" sz="2800" dirty="0">
                <a:solidFill>
                  <a:prstClr val="black"/>
                </a:solidFill>
              </a:rPr>
              <a:t>Dental nurse</a:t>
            </a:r>
          </a:p>
          <a:p>
            <a:pPr defTabSz="457200"/>
            <a:r>
              <a:rPr lang="en-GB" sz="2800" dirty="0">
                <a:solidFill>
                  <a:prstClr val="black"/>
                </a:solidFill>
              </a:rPr>
              <a:t>Software developer</a:t>
            </a:r>
          </a:p>
        </p:txBody>
      </p:sp>
      <p:sp>
        <p:nvSpPr>
          <p:cNvPr id="12" name="Rectangle 11">
            <a:extLst>
              <a:ext uri="{FF2B5EF4-FFF2-40B4-BE49-F238E27FC236}">
                <a16:creationId xmlns:a16="http://schemas.microsoft.com/office/drawing/2014/main" id="{63B51502-7278-49D8-BCDE-B17C616B3EAD}"/>
              </a:ext>
            </a:extLst>
          </p:cNvPr>
          <p:cNvSpPr/>
          <p:nvPr/>
        </p:nvSpPr>
        <p:spPr>
          <a:xfrm>
            <a:off x="5348378" y="2224431"/>
            <a:ext cx="6096000" cy="3108543"/>
          </a:xfrm>
          <a:prstGeom prst="rect">
            <a:avLst/>
          </a:prstGeom>
          <a:noFill/>
        </p:spPr>
        <p:txBody>
          <a:bodyPr wrap="square" rtlCol="0">
            <a:spAutoFit/>
          </a:bodyPr>
          <a:lstStyle/>
          <a:p>
            <a:pPr defTabSz="457200"/>
            <a:r>
              <a:rPr lang="en-GB" sz="2800" dirty="0">
                <a:solidFill>
                  <a:prstClr val="black"/>
                </a:solidFill>
              </a:rPr>
              <a:t>Programmer/designer</a:t>
            </a:r>
          </a:p>
          <a:p>
            <a:pPr defTabSz="457200"/>
            <a:r>
              <a:rPr lang="en-GB" sz="2800" dirty="0">
                <a:solidFill>
                  <a:prstClr val="black"/>
                </a:solidFill>
              </a:rPr>
              <a:t>IT Support Technician</a:t>
            </a:r>
          </a:p>
          <a:p>
            <a:pPr defTabSz="457200"/>
            <a:r>
              <a:rPr lang="en-GB" sz="2800" dirty="0">
                <a:solidFill>
                  <a:prstClr val="black"/>
                </a:solidFill>
              </a:rPr>
              <a:t>Retail supervisor</a:t>
            </a:r>
          </a:p>
          <a:p>
            <a:pPr defTabSz="457200"/>
            <a:r>
              <a:rPr lang="en-GB" sz="2800" dirty="0">
                <a:solidFill>
                  <a:prstClr val="black"/>
                </a:solidFill>
              </a:rPr>
              <a:t>Vehicle technician</a:t>
            </a:r>
          </a:p>
          <a:p>
            <a:pPr defTabSz="457200"/>
            <a:r>
              <a:rPr lang="en-GB" sz="2800" dirty="0">
                <a:solidFill>
                  <a:prstClr val="black"/>
                </a:solidFill>
              </a:rPr>
              <a:t>Electrical and instrumentation Engineer</a:t>
            </a:r>
          </a:p>
          <a:p>
            <a:pPr defTabSz="457200"/>
            <a:r>
              <a:rPr lang="en-GB" sz="2800" dirty="0">
                <a:solidFill>
                  <a:prstClr val="black"/>
                </a:solidFill>
              </a:rPr>
              <a:t>Payroll administrator</a:t>
            </a:r>
          </a:p>
          <a:p>
            <a:pPr defTabSz="457200"/>
            <a:r>
              <a:rPr lang="en-GB" sz="2800" dirty="0">
                <a:solidFill>
                  <a:prstClr val="black"/>
                </a:solidFill>
              </a:rPr>
              <a:t>Book Keeper</a:t>
            </a:r>
          </a:p>
        </p:txBody>
      </p:sp>
      <p:pic>
        <p:nvPicPr>
          <p:cNvPr id="3" name="Picture 2">
            <a:extLst>
              <a:ext uri="{FF2B5EF4-FFF2-40B4-BE49-F238E27FC236}">
                <a16:creationId xmlns:a16="http://schemas.microsoft.com/office/drawing/2014/main" id="{E6A00DED-38D0-46EA-8B55-EABE15BA4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5891" y="267935"/>
            <a:ext cx="2415636" cy="2415636"/>
          </a:xfrm>
          <a:prstGeom prst="rect">
            <a:avLst/>
          </a:prstGeom>
        </p:spPr>
      </p:pic>
    </p:spTree>
    <p:extLst>
      <p:ext uri="{BB962C8B-B14F-4D97-AF65-F5344CB8AC3E}">
        <p14:creationId xmlns:p14="http://schemas.microsoft.com/office/powerpoint/2010/main" val="3351573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6447AD-3DDB-4B91-A567-B0E3B323C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710" y="1727680"/>
            <a:ext cx="4036181" cy="4036181"/>
          </a:xfrm>
          <a:prstGeom prst="rect">
            <a:avLst/>
          </a:prstGeom>
        </p:spPr>
      </p:pic>
      <p:sp>
        <p:nvSpPr>
          <p:cNvPr id="17" name="Freeform: Shape 16">
            <a:extLst>
              <a:ext uri="{FF2B5EF4-FFF2-40B4-BE49-F238E27FC236}">
                <a16:creationId xmlns:a16="http://schemas.microsoft.com/office/drawing/2014/main" id="{64965EAE-E41A-435F-B993-07E824B6C9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9" name="Freeform: Shape 18">
            <a:extLst>
              <a:ext uri="{FF2B5EF4-FFF2-40B4-BE49-F238E27FC236}">
                <a16:creationId xmlns:a16="http://schemas.microsoft.com/office/drawing/2014/main" id="{152F8994-E6D4-4311-9548-C3607BC436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pic>
        <p:nvPicPr>
          <p:cNvPr id="7" name="Content Placeholder 4" descr="A close up of a sign&#10;&#10;Description generated with high confidence">
            <a:extLst>
              <a:ext uri="{FF2B5EF4-FFF2-40B4-BE49-F238E27FC236}">
                <a16:creationId xmlns:a16="http://schemas.microsoft.com/office/drawing/2014/main" id="{8B07612F-2BBF-4741-B0F2-A175F593F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7720" y="5763861"/>
            <a:ext cx="1603807" cy="826204"/>
          </a:xfrm>
          <a:prstGeom prst="rect">
            <a:avLst/>
          </a:prstGeom>
        </p:spPr>
      </p:pic>
      <p:sp>
        <p:nvSpPr>
          <p:cNvPr id="12" name="Rectangle 11">
            <a:extLst>
              <a:ext uri="{FF2B5EF4-FFF2-40B4-BE49-F238E27FC236}">
                <a16:creationId xmlns:a16="http://schemas.microsoft.com/office/drawing/2014/main" id="{63B51502-7278-49D8-BCDE-B17C616B3EAD}"/>
              </a:ext>
            </a:extLst>
          </p:cNvPr>
          <p:cNvSpPr/>
          <p:nvPr/>
        </p:nvSpPr>
        <p:spPr>
          <a:xfrm>
            <a:off x="5665527" y="1656272"/>
            <a:ext cx="6096000" cy="523220"/>
          </a:xfrm>
          <a:prstGeom prst="rect">
            <a:avLst/>
          </a:prstGeom>
          <a:noFill/>
        </p:spPr>
        <p:txBody>
          <a:bodyPr wrap="square" rtlCol="0">
            <a:spAutoFit/>
          </a:bodyPr>
          <a:lstStyle/>
          <a:p>
            <a:pPr defTabSz="457200"/>
            <a:endParaRPr lang="en-GB" sz="2800" dirty="0">
              <a:solidFill>
                <a:prstClr val="black"/>
              </a:solidFill>
            </a:endParaRPr>
          </a:p>
        </p:txBody>
      </p:sp>
      <p:sp>
        <p:nvSpPr>
          <p:cNvPr id="6" name="Title 1">
            <a:extLst>
              <a:ext uri="{FF2B5EF4-FFF2-40B4-BE49-F238E27FC236}">
                <a16:creationId xmlns:a16="http://schemas.microsoft.com/office/drawing/2014/main" id="{D97B5530-BB61-4EE8-B2C4-21647981B00A}"/>
              </a:ext>
            </a:extLst>
          </p:cNvPr>
          <p:cNvSpPr>
            <a:spLocks noGrp="1"/>
          </p:cNvSpPr>
          <p:nvPr>
            <p:ph type="title"/>
          </p:nvPr>
        </p:nvSpPr>
        <p:spPr>
          <a:xfrm>
            <a:off x="838199" y="365125"/>
            <a:ext cx="5529943" cy="1325563"/>
          </a:xfrm>
        </p:spPr>
        <p:txBody>
          <a:bodyPr vert="horz" lIns="91440" tIns="45720" rIns="91440" bIns="45720" rtlCol="0" anchor="ctr">
            <a:normAutofit/>
          </a:bodyPr>
          <a:lstStyle/>
          <a:p>
            <a:r>
              <a:rPr lang="en-US" kern="1200">
                <a:solidFill>
                  <a:schemeClr val="bg1"/>
                </a:solidFill>
                <a:latin typeface="+mj-lt"/>
                <a:ea typeface="+mj-ea"/>
                <a:cs typeface="+mj-cs"/>
              </a:rPr>
              <a:t>Available now level 4!</a:t>
            </a:r>
          </a:p>
        </p:txBody>
      </p:sp>
      <p:sp>
        <p:nvSpPr>
          <p:cNvPr id="11" name="TextBox 10">
            <a:extLst>
              <a:ext uri="{FF2B5EF4-FFF2-40B4-BE49-F238E27FC236}">
                <a16:creationId xmlns:a16="http://schemas.microsoft.com/office/drawing/2014/main" id="{F65EEF69-47EE-44AC-A2C9-118DFF9796A7}"/>
              </a:ext>
            </a:extLst>
          </p:cNvPr>
          <p:cNvSpPr txBox="1"/>
          <p:nvPr/>
        </p:nvSpPr>
        <p:spPr>
          <a:xfrm>
            <a:off x="838199" y="1825624"/>
            <a:ext cx="4128169" cy="4089983"/>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a:solidFill>
                  <a:prstClr val="white"/>
                </a:solidFill>
              </a:rPr>
              <a:t>PR &amp; Marketing</a:t>
            </a:r>
          </a:p>
          <a:p>
            <a:pPr indent="-228600">
              <a:lnSpc>
                <a:spcPct val="90000"/>
              </a:lnSpc>
              <a:spcAft>
                <a:spcPts val="600"/>
              </a:spcAft>
              <a:buFont typeface="Arial" panose="020B0604020202020204" pitchFamily="34" charset="0"/>
              <a:buChar char="•"/>
            </a:pPr>
            <a:r>
              <a:rPr lang="en-US" sz="2000">
                <a:solidFill>
                  <a:prstClr val="white"/>
                </a:solidFill>
              </a:rPr>
              <a:t>Security Analyst</a:t>
            </a:r>
          </a:p>
          <a:p>
            <a:pPr indent="-228600">
              <a:lnSpc>
                <a:spcPct val="90000"/>
              </a:lnSpc>
              <a:spcAft>
                <a:spcPts val="600"/>
              </a:spcAft>
              <a:buFont typeface="Arial" panose="020B0604020202020204" pitchFamily="34" charset="0"/>
              <a:buChar char="•"/>
            </a:pPr>
            <a:r>
              <a:rPr lang="en-US" sz="2000">
                <a:solidFill>
                  <a:prstClr val="white"/>
                </a:solidFill>
              </a:rPr>
              <a:t>Finance and accounting</a:t>
            </a:r>
          </a:p>
          <a:p>
            <a:pPr indent="-228600">
              <a:lnSpc>
                <a:spcPct val="90000"/>
              </a:lnSpc>
              <a:spcAft>
                <a:spcPts val="600"/>
              </a:spcAft>
              <a:buFont typeface="Arial" panose="020B0604020202020204" pitchFamily="34" charset="0"/>
              <a:buChar char="•"/>
            </a:pPr>
            <a:r>
              <a:rPr lang="en-US" sz="2000">
                <a:solidFill>
                  <a:prstClr val="white"/>
                </a:solidFill>
              </a:rPr>
              <a:t>Project Manager</a:t>
            </a:r>
          </a:p>
          <a:p>
            <a:pPr indent="-228600">
              <a:lnSpc>
                <a:spcPct val="90000"/>
              </a:lnSpc>
              <a:spcAft>
                <a:spcPts val="600"/>
              </a:spcAft>
              <a:buFont typeface="Arial" panose="020B0604020202020204" pitchFamily="34" charset="0"/>
              <a:buChar char="•"/>
            </a:pPr>
            <a:r>
              <a:rPr lang="en-US" sz="2000">
                <a:solidFill>
                  <a:prstClr val="white"/>
                </a:solidFill>
              </a:rPr>
              <a:t>Multi Channel Inventory Manager</a:t>
            </a:r>
          </a:p>
          <a:p>
            <a:pPr indent="-228600">
              <a:lnSpc>
                <a:spcPct val="90000"/>
              </a:lnSpc>
              <a:spcAft>
                <a:spcPts val="600"/>
              </a:spcAft>
              <a:buFont typeface="Arial" panose="020B0604020202020204" pitchFamily="34" charset="0"/>
              <a:buChar char="•"/>
            </a:pPr>
            <a:r>
              <a:rPr lang="en-US" sz="2000">
                <a:solidFill>
                  <a:prstClr val="white"/>
                </a:solidFill>
              </a:rPr>
              <a:t>Head Office (British Airways)</a:t>
            </a:r>
          </a:p>
          <a:p>
            <a:pPr indent="-228600">
              <a:lnSpc>
                <a:spcPct val="90000"/>
              </a:lnSpc>
              <a:spcAft>
                <a:spcPts val="600"/>
              </a:spcAft>
              <a:buFont typeface="Arial" panose="020B0604020202020204" pitchFamily="34" charset="0"/>
              <a:buChar char="•"/>
            </a:pPr>
            <a:r>
              <a:rPr lang="en-US" sz="2000">
                <a:solidFill>
                  <a:prstClr val="white"/>
                </a:solidFill>
              </a:rPr>
              <a:t>Social and Digital Media</a:t>
            </a:r>
          </a:p>
          <a:p>
            <a:pPr indent="-228600">
              <a:lnSpc>
                <a:spcPct val="90000"/>
              </a:lnSpc>
              <a:spcAft>
                <a:spcPts val="600"/>
              </a:spcAft>
              <a:buFont typeface="Arial" panose="020B0604020202020204" pitchFamily="34" charset="0"/>
              <a:buChar char="•"/>
            </a:pPr>
            <a:r>
              <a:rPr lang="en-US" sz="2000">
                <a:solidFill>
                  <a:prstClr val="white"/>
                </a:solidFill>
              </a:rPr>
              <a:t>Higher Business</a:t>
            </a:r>
          </a:p>
          <a:p>
            <a:pPr indent="-228600">
              <a:lnSpc>
                <a:spcPct val="90000"/>
              </a:lnSpc>
              <a:spcAft>
                <a:spcPts val="600"/>
              </a:spcAft>
              <a:buFont typeface="Arial" panose="020B0604020202020204" pitchFamily="34" charset="0"/>
              <a:buChar char="•"/>
            </a:pPr>
            <a:r>
              <a:rPr lang="en-US" sz="2000">
                <a:solidFill>
                  <a:prstClr val="white"/>
                </a:solidFill>
              </a:rPr>
              <a:t>Web Developer</a:t>
            </a:r>
          </a:p>
          <a:p>
            <a:pPr indent="-228600">
              <a:lnSpc>
                <a:spcPct val="90000"/>
              </a:lnSpc>
              <a:spcAft>
                <a:spcPts val="600"/>
              </a:spcAft>
              <a:buFont typeface="Arial" panose="020B0604020202020204" pitchFamily="34" charset="0"/>
              <a:buChar char="•"/>
            </a:pPr>
            <a:r>
              <a:rPr lang="en-US" sz="2000">
                <a:solidFill>
                  <a:prstClr val="white"/>
                </a:solidFill>
              </a:rPr>
              <a:t>Higher Project Manager</a:t>
            </a:r>
          </a:p>
          <a:p>
            <a:pPr indent="-228600">
              <a:lnSpc>
                <a:spcPct val="90000"/>
              </a:lnSpc>
              <a:spcAft>
                <a:spcPts val="600"/>
              </a:spcAft>
              <a:buFont typeface="Arial" panose="020B0604020202020204" pitchFamily="34" charset="0"/>
              <a:buChar char="•"/>
            </a:pPr>
            <a:r>
              <a:rPr lang="en-US" sz="2000">
                <a:solidFill>
                  <a:prstClr val="white"/>
                </a:solidFill>
              </a:rPr>
              <a:t>Data Analyst</a:t>
            </a:r>
            <a:endParaRPr lang="en-US" sz="2000" dirty="0">
              <a:solidFill>
                <a:prstClr val="white"/>
              </a:solidFill>
            </a:endParaRPr>
          </a:p>
        </p:txBody>
      </p:sp>
    </p:spTree>
    <p:extLst>
      <p:ext uri="{BB962C8B-B14F-4D97-AF65-F5344CB8AC3E}">
        <p14:creationId xmlns:p14="http://schemas.microsoft.com/office/powerpoint/2010/main" val="42777130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6" name="Freeform: Shape 25">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descr="A picture containing clipart&#10;&#10;Description generated with very high confidence">
            <a:extLst>
              <a:ext uri="{FF2B5EF4-FFF2-40B4-BE49-F238E27FC236}">
                <a16:creationId xmlns:a16="http://schemas.microsoft.com/office/drawing/2014/main" id="{1CAE90DF-DD3D-443D-B2B4-978F287E1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21" y="2179492"/>
            <a:ext cx="3570121" cy="1510834"/>
          </a:xfrm>
          <a:prstGeom prst="rect">
            <a:avLst/>
          </a:prstGeom>
        </p:spPr>
      </p:pic>
      <p:pic>
        <p:nvPicPr>
          <p:cNvPr id="7" name="Content Placeholder 4" descr="A close up of a sign&#10;&#10;Description generated with high confidence">
            <a:extLst>
              <a:ext uri="{FF2B5EF4-FFF2-40B4-BE49-F238E27FC236}">
                <a16:creationId xmlns:a16="http://schemas.microsoft.com/office/drawing/2014/main" id="{8B07612F-2BBF-4741-B0F2-A175F593F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239" y="311502"/>
            <a:ext cx="1603807" cy="826204"/>
          </a:xfrm>
          <a:prstGeom prst="rect">
            <a:avLst/>
          </a:prstGeom>
        </p:spPr>
      </p:pic>
      <p:sp>
        <p:nvSpPr>
          <p:cNvPr id="12" name="Rectangle 11">
            <a:extLst>
              <a:ext uri="{FF2B5EF4-FFF2-40B4-BE49-F238E27FC236}">
                <a16:creationId xmlns:a16="http://schemas.microsoft.com/office/drawing/2014/main" id="{63B51502-7278-49D8-BCDE-B17C616B3EAD}"/>
              </a:ext>
            </a:extLst>
          </p:cNvPr>
          <p:cNvSpPr/>
          <p:nvPr/>
        </p:nvSpPr>
        <p:spPr>
          <a:xfrm>
            <a:off x="5665527" y="1656272"/>
            <a:ext cx="6096000" cy="523220"/>
          </a:xfrm>
          <a:prstGeom prst="rect">
            <a:avLst/>
          </a:prstGeom>
          <a:noFill/>
        </p:spPr>
        <p:txBody>
          <a:bodyPr wrap="square" rtlCol="0">
            <a:spAutoFit/>
          </a:bodyPr>
          <a:lstStyle/>
          <a:p>
            <a:pPr defTabSz="457200"/>
            <a:endParaRPr lang="en-GB" sz="2800" dirty="0">
              <a:solidFill>
                <a:prstClr val="black"/>
              </a:solidFill>
            </a:endParaRPr>
          </a:p>
        </p:txBody>
      </p:sp>
      <p:sp>
        <p:nvSpPr>
          <p:cNvPr id="6" name="Title 1">
            <a:extLst>
              <a:ext uri="{FF2B5EF4-FFF2-40B4-BE49-F238E27FC236}">
                <a16:creationId xmlns:a16="http://schemas.microsoft.com/office/drawing/2014/main" id="{D97B5530-BB61-4EE8-B2C4-21647981B00A}"/>
              </a:ext>
            </a:extLst>
          </p:cNvPr>
          <p:cNvSpPr>
            <a:spLocks noGrp="1"/>
          </p:cNvSpPr>
          <p:nvPr>
            <p:ph type="title"/>
          </p:nvPr>
        </p:nvSpPr>
        <p:spPr>
          <a:xfrm>
            <a:off x="950121" y="5529884"/>
            <a:ext cx="5693783" cy="1096331"/>
          </a:xfrm>
        </p:spPr>
        <p:txBody>
          <a:bodyPr vert="horz" lIns="91440" tIns="45720" rIns="91440" bIns="45720" rtlCol="0" anchor="ctr">
            <a:normAutofit/>
          </a:bodyPr>
          <a:lstStyle/>
          <a:p>
            <a:r>
              <a:rPr lang="en-US" sz="4000" kern="1200" dirty="0">
                <a:solidFill>
                  <a:schemeClr val="tx1"/>
                </a:solidFill>
                <a:latin typeface="+mj-lt"/>
                <a:ea typeface="+mj-ea"/>
                <a:cs typeface="+mj-cs"/>
              </a:rPr>
              <a:t>Look everywhere!</a:t>
            </a:r>
          </a:p>
        </p:txBody>
      </p:sp>
      <p:sp>
        <p:nvSpPr>
          <p:cNvPr id="11" name="TextBox 10">
            <a:extLst>
              <a:ext uri="{FF2B5EF4-FFF2-40B4-BE49-F238E27FC236}">
                <a16:creationId xmlns:a16="http://schemas.microsoft.com/office/drawing/2014/main" id="{F65EEF69-47EE-44AC-A2C9-118DFF9796A7}"/>
              </a:ext>
            </a:extLst>
          </p:cNvPr>
          <p:cNvSpPr txBox="1"/>
          <p:nvPr/>
        </p:nvSpPr>
        <p:spPr>
          <a:xfrm>
            <a:off x="5431042" y="0"/>
            <a:ext cx="6564970" cy="5201728"/>
          </a:xfrm>
          <a:prstGeom prst="rect">
            <a:avLst/>
          </a:prstGeom>
        </p:spPr>
        <p:txBody>
          <a:bodyPr vert="horz" lIns="91440" tIns="45720" rIns="91440" bIns="45720" rtlCol="0" anchor="ctr">
            <a:noAutofit/>
          </a:bodyPr>
          <a:lstStyle/>
          <a:p>
            <a:pPr>
              <a:lnSpc>
                <a:spcPct val="90000"/>
              </a:lnSpc>
              <a:spcAft>
                <a:spcPts val="600"/>
              </a:spcAft>
            </a:pPr>
            <a:r>
              <a:rPr lang="en-US" sz="2400" b="1" dirty="0">
                <a:solidFill>
                  <a:prstClr val="black"/>
                </a:solidFill>
              </a:rPr>
              <a:t>Recruitment websites</a:t>
            </a:r>
          </a:p>
          <a:p>
            <a:pPr indent="-228600">
              <a:lnSpc>
                <a:spcPct val="90000"/>
              </a:lnSpc>
              <a:spcAft>
                <a:spcPts val="600"/>
              </a:spcAft>
              <a:buFont typeface="Arial" panose="020B0604020202020204" pitchFamily="34" charset="0"/>
              <a:buChar char="•"/>
            </a:pPr>
            <a:r>
              <a:rPr lang="en-US" sz="2400" dirty="0">
                <a:solidFill>
                  <a:prstClr val="black"/>
                </a:solidFill>
              </a:rPr>
              <a:t>Find an apprenticeship – Government website</a:t>
            </a:r>
          </a:p>
          <a:p>
            <a:pPr indent="-228600">
              <a:lnSpc>
                <a:spcPct val="90000"/>
              </a:lnSpc>
              <a:spcAft>
                <a:spcPts val="600"/>
              </a:spcAft>
              <a:buFont typeface="Arial" panose="020B0604020202020204" pitchFamily="34" charset="0"/>
              <a:buChar char="•"/>
            </a:pPr>
            <a:r>
              <a:rPr lang="en-US" sz="2400" dirty="0">
                <a:solidFill>
                  <a:prstClr val="black"/>
                </a:solidFill>
              </a:rPr>
              <a:t>Not Going to Uni</a:t>
            </a:r>
          </a:p>
          <a:p>
            <a:pPr indent="-228600">
              <a:lnSpc>
                <a:spcPct val="90000"/>
              </a:lnSpc>
              <a:spcAft>
                <a:spcPts val="600"/>
              </a:spcAft>
              <a:buFont typeface="Arial" panose="020B0604020202020204" pitchFamily="34" charset="0"/>
              <a:buChar char="•"/>
            </a:pPr>
            <a:r>
              <a:rPr lang="en-US" sz="2400" dirty="0">
                <a:solidFill>
                  <a:prstClr val="black"/>
                </a:solidFill>
              </a:rPr>
              <a:t>Recruitment websites such as Indeed</a:t>
            </a:r>
          </a:p>
          <a:p>
            <a:pPr indent="-228600">
              <a:lnSpc>
                <a:spcPct val="90000"/>
              </a:lnSpc>
              <a:spcAft>
                <a:spcPts val="600"/>
              </a:spcAft>
              <a:buFont typeface="Arial" panose="020B0604020202020204" pitchFamily="34" charset="0"/>
              <a:buChar char="•"/>
            </a:pPr>
            <a:endParaRPr lang="en-US" sz="2400" dirty="0">
              <a:solidFill>
                <a:prstClr val="black"/>
              </a:solidFill>
            </a:endParaRPr>
          </a:p>
          <a:p>
            <a:pPr>
              <a:lnSpc>
                <a:spcPct val="90000"/>
              </a:lnSpc>
              <a:spcAft>
                <a:spcPts val="600"/>
              </a:spcAft>
            </a:pPr>
            <a:r>
              <a:rPr lang="en-US" sz="2400" b="1" dirty="0">
                <a:solidFill>
                  <a:prstClr val="black"/>
                </a:solidFill>
              </a:rPr>
              <a:t>Direct with the Company</a:t>
            </a:r>
          </a:p>
          <a:p>
            <a:pPr indent="-228600">
              <a:lnSpc>
                <a:spcPct val="90000"/>
              </a:lnSpc>
              <a:spcAft>
                <a:spcPts val="600"/>
              </a:spcAft>
              <a:buFont typeface="Arial" panose="020B0604020202020204" pitchFamily="34" charset="0"/>
              <a:buChar char="•"/>
            </a:pPr>
            <a:r>
              <a:rPr lang="en-US" sz="2400" dirty="0">
                <a:solidFill>
                  <a:prstClr val="black"/>
                </a:solidFill>
              </a:rPr>
              <a:t>BBC</a:t>
            </a:r>
          </a:p>
          <a:p>
            <a:pPr indent="-228600">
              <a:lnSpc>
                <a:spcPct val="90000"/>
              </a:lnSpc>
              <a:spcAft>
                <a:spcPts val="600"/>
              </a:spcAft>
              <a:buFont typeface="Arial" panose="020B0604020202020204" pitchFamily="34" charset="0"/>
              <a:buChar char="•"/>
            </a:pPr>
            <a:r>
              <a:rPr lang="en-US" sz="2400" dirty="0">
                <a:solidFill>
                  <a:prstClr val="black"/>
                </a:solidFill>
              </a:rPr>
              <a:t>Sky Sports</a:t>
            </a:r>
          </a:p>
          <a:p>
            <a:pPr indent="-228600">
              <a:lnSpc>
                <a:spcPct val="90000"/>
              </a:lnSpc>
              <a:spcAft>
                <a:spcPts val="600"/>
              </a:spcAft>
              <a:buFont typeface="Arial" panose="020B0604020202020204" pitchFamily="34" charset="0"/>
              <a:buChar char="•"/>
            </a:pPr>
            <a:r>
              <a:rPr lang="en-US" sz="2400" dirty="0">
                <a:solidFill>
                  <a:prstClr val="black"/>
                </a:solidFill>
              </a:rPr>
              <a:t>Channel 4</a:t>
            </a:r>
          </a:p>
          <a:p>
            <a:pPr indent="-228600">
              <a:lnSpc>
                <a:spcPct val="90000"/>
              </a:lnSpc>
              <a:spcAft>
                <a:spcPts val="600"/>
              </a:spcAft>
              <a:buFont typeface="Arial" panose="020B0604020202020204" pitchFamily="34" charset="0"/>
              <a:buChar char="•"/>
            </a:pPr>
            <a:r>
              <a:rPr lang="en-US" sz="2400" dirty="0">
                <a:solidFill>
                  <a:prstClr val="black"/>
                </a:solidFill>
              </a:rPr>
              <a:t>Glaxo Smith Kline</a:t>
            </a:r>
          </a:p>
          <a:p>
            <a:pPr indent="-228600">
              <a:lnSpc>
                <a:spcPct val="90000"/>
              </a:lnSpc>
              <a:spcAft>
                <a:spcPts val="600"/>
              </a:spcAft>
              <a:buFont typeface="Arial" panose="020B0604020202020204" pitchFamily="34" charset="0"/>
              <a:buChar char="•"/>
            </a:pPr>
            <a:r>
              <a:rPr lang="en-US" sz="2400" dirty="0">
                <a:solidFill>
                  <a:prstClr val="black"/>
                </a:solidFill>
              </a:rPr>
              <a:t>Warner Brothers</a:t>
            </a:r>
          </a:p>
          <a:p>
            <a:pPr indent="-228600">
              <a:lnSpc>
                <a:spcPct val="90000"/>
              </a:lnSpc>
              <a:spcAft>
                <a:spcPts val="600"/>
              </a:spcAft>
              <a:buFont typeface="Arial" panose="020B0604020202020204" pitchFamily="34" charset="0"/>
              <a:buChar char="•"/>
            </a:pPr>
            <a:r>
              <a:rPr lang="en-US" sz="2400" dirty="0">
                <a:solidFill>
                  <a:prstClr val="black"/>
                </a:solidFill>
              </a:rPr>
              <a:t>The Armed Forces</a:t>
            </a:r>
          </a:p>
        </p:txBody>
      </p:sp>
    </p:spTree>
    <p:extLst>
      <p:ext uri="{BB962C8B-B14F-4D97-AF65-F5344CB8AC3E}">
        <p14:creationId xmlns:p14="http://schemas.microsoft.com/office/powerpoint/2010/main" val="210469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14">
            <a:extLst>
              <a:ext uri="{FF2B5EF4-FFF2-40B4-BE49-F238E27FC236}">
                <a16:creationId xmlns:a16="http://schemas.microsoft.com/office/drawing/2014/main" id="{C66F2F30-5DC0-44A0-BFA6-E12F46ED16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useBgFill="1">
        <p:nvSpPr>
          <p:cNvPr id="19" name="Freeform: Shape 18">
            <a:extLst>
              <a:ext uri="{FF2B5EF4-FFF2-40B4-BE49-F238E27FC236}">
                <a16:creationId xmlns:a16="http://schemas.microsoft.com/office/drawing/2014/main" id="{04DC2037-48A0-4F22-B9D4-8EAEBC780AB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b="1">
              <a:solidFill>
                <a:prstClr val="white"/>
              </a:solidFill>
            </a:endParaRPr>
          </a:p>
        </p:txBody>
      </p:sp>
      <p:sp>
        <p:nvSpPr>
          <p:cNvPr id="21" name="Freeform 22">
            <a:extLst>
              <a:ext uri="{FF2B5EF4-FFF2-40B4-BE49-F238E27FC236}">
                <a16:creationId xmlns:a16="http://schemas.microsoft.com/office/drawing/2014/main" id="{0006CBFD-ADA0-43D1-9332-9C34CA1C76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3" name="Freeform 21">
            <a:extLst>
              <a:ext uri="{FF2B5EF4-FFF2-40B4-BE49-F238E27FC236}">
                <a16:creationId xmlns:a16="http://schemas.microsoft.com/office/drawing/2014/main" id="{85872F57-7F42-4F97-8391-DDC8D0054C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5" name="Freeform 25">
            <a:extLst>
              <a:ext uri="{FF2B5EF4-FFF2-40B4-BE49-F238E27FC236}">
                <a16:creationId xmlns:a16="http://schemas.microsoft.com/office/drawing/2014/main" id="{2B931666-F28F-45F3-A074-66D2272D58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7" name="Content Placeholder 4" descr="A close up of a sign&#10;&#10;Description generated with high confidence">
            <a:extLst>
              <a:ext uri="{FF2B5EF4-FFF2-40B4-BE49-F238E27FC236}">
                <a16:creationId xmlns:a16="http://schemas.microsoft.com/office/drawing/2014/main" id="{8B07612F-2BBF-4741-B0F2-A175F593F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7720" y="5763861"/>
            <a:ext cx="1603807" cy="826204"/>
          </a:xfrm>
          <a:prstGeom prst="rect">
            <a:avLst/>
          </a:prstGeom>
        </p:spPr>
      </p:pic>
      <p:sp>
        <p:nvSpPr>
          <p:cNvPr id="12" name="Rectangle 11">
            <a:extLst>
              <a:ext uri="{FF2B5EF4-FFF2-40B4-BE49-F238E27FC236}">
                <a16:creationId xmlns:a16="http://schemas.microsoft.com/office/drawing/2014/main" id="{63B51502-7278-49D8-BCDE-B17C616B3EAD}"/>
              </a:ext>
            </a:extLst>
          </p:cNvPr>
          <p:cNvSpPr/>
          <p:nvPr/>
        </p:nvSpPr>
        <p:spPr>
          <a:xfrm>
            <a:off x="5665527" y="1656272"/>
            <a:ext cx="6096000" cy="523220"/>
          </a:xfrm>
          <a:prstGeom prst="rect">
            <a:avLst/>
          </a:prstGeom>
          <a:noFill/>
        </p:spPr>
        <p:txBody>
          <a:bodyPr wrap="square" rtlCol="0">
            <a:spAutoFit/>
          </a:bodyPr>
          <a:lstStyle/>
          <a:p>
            <a:pPr defTabSz="457200"/>
            <a:endParaRPr lang="en-GB" sz="2800" dirty="0">
              <a:solidFill>
                <a:prstClr val="black"/>
              </a:solidFill>
            </a:endParaRPr>
          </a:p>
        </p:txBody>
      </p:sp>
      <p:sp>
        <p:nvSpPr>
          <p:cNvPr id="6" name="Title 1">
            <a:extLst>
              <a:ext uri="{FF2B5EF4-FFF2-40B4-BE49-F238E27FC236}">
                <a16:creationId xmlns:a16="http://schemas.microsoft.com/office/drawing/2014/main" id="{D97B5530-BB61-4EE8-B2C4-21647981B00A}"/>
              </a:ext>
            </a:extLst>
          </p:cNvPr>
          <p:cNvSpPr>
            <a:spLocks noGrp="1"/>
          </p:cNvSpPr>
          <p:nvPr>
            <p:ph type="title"/>
          </p:nvPr>
        </p:nvSpPr>
        <p:spPr>
          <a:xfrm>
            <a:off x="1524000" y="2577734"/>
            <a:ext cx="9144000" cy="1564716"/>
          </a:xfrm>
        </p:spPr>
        <p:txBody>
          <a:bodyPr vert="horz" lIns="91440" tIns="45720" rIns="91440" bIns="45720" rtlCol="0" anchor="b">
            <a:normAutofit fontScale="90000"/>
          </a:bodyPr>
          <a:lstStyle/>
          <a:p>
            <a:r>
              <a:rPr lang="en-US" sz="4800" kern="1200" dirty="0">
                <a:solidFill>
                  <a:schemeClr val="tx1"/>
                </a:solidFill>
                <a:latin typeface="+mj-lt"/>
                <a:ea typeface="+mj-ea"/>
                <a:cs typeface="+mj-cs"/>
              </a:rPr>
              <a:t>What if the company I want to work for does not do the apprenticeship I want?</a:t>
            </a:r>
          </a:p>
        </p:txBody>
      </p:sp>
    </p:spTree>
    <p:extLst>
      <p:ext uri="{BB962C8B-B14F-4D97-AF65-F5344CB8AC3E}">
        <p14:creationId xmlns:p14="http://schemas.microsoft.com/office/powerpoint/2010/main" val="572590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10954" y="439616"/>
            <a:ext cx="10081200" cy="739112"/>
          </a:xfrm>
        </p:spPr>
        <p:txBody>
          <a:bodyPr>
            <a:normAutofit fontScale="90000"/>
          </a:bodyPr>
          <a:lstStyle/>
          <a:p>
            <a:pPr eaLnBrk="1" hangingPunct="1"/>
            <a:r>
              <a:rPr lang="en-GB" sz="4800" dirty="0">
                <a:latin typeface="+mn-lt"/>
              </a:rPr>
              <a:t>How do I choose?</a:t>
            </a:r>
            <a:endParaRPr lang="en-US" sz="4800" dirty="0">
              <a:latin typeface="+mn-lt"/>
            </a:endParaRPr>
          </a:p>
        </p:txBody>
      </p:sp>
      <p:sp>
        <p:nvSpPr>
          <p:cNvPr id="4099" name="Rectangle 3"/>
          <p:cNvSpPr>
            <a:spLocks noGrp="1" noChangeArrowheads="1"/>
          </p:cNvSpPr>
          <p:nvPr>
            <p:ph type="body" idx="1"/>
          </p:nvPr>
        </p:nvSpPr>
        <p:spPr>
          <a:xfrm>
            <a:off x="410954" y="1374229"/>
            <a:ext cx="7759652" cy="4569371"/>
          </a:xfrm>
        </p:spPr>
        <p:txBody>
          <a:bodyPr>
            <a:normAutofit fontScale="92500" lnSpcReduction="20000"/>
          </a:bodyPr>
          <a:lstStyle/>
          <a:p>
            <a:pPr>
              <a:spcAft>
                <a:spcPts val="600"/>
              </a:spcAft>
            </a:pPr>
            <a:endParaRPr lang="en-GB" sz="2800" dirty="0"/>
          </a:p>
          <a:p>
            <a:pPr marL="0" indent="0">
              <a:spcAft>
                <a:spcPts val="600"/>
              </a:spcAft>
              <a:buNone/>
            </a:pPr>
            <a:r>
              <a:rPr lang="en-GB" sz="2800" dirty="0"/>
              <a:t>Think about the sort of company you want to work for</a:t>
            </a:r>
          </a:p>
          <a:p>
            <a:pPr>
              <a:spcAft>
                <a:spcPts val="600"/>
              </a:spcAft>
            </a:pPr>
            <a:endParaRPr lang="en-GB" sz="2800" dirty="0"/>
          </a:p>
          <a:p>
            <a:pPr marL="457200" indent="-457200">
              <a:spcAft>
                <a:spcPts val="600"/>
              </a:spcAft>
              <a:buFont typeface="Arial" panose="020B0604020202020204" pitchFamily="34" charset="0"/>
              <a:buChar char="•"/>
            </a:pPr>
            <a:r>
              <a:rPr lang="en-GB" sz="2800" dirty="0"/>
              <a:t>What is their company culture?</a:t>
            </a:r>
          </a:p>
          <a:p>
            <a:pPr marL="457200" indent="-457200">
              <a:spcAft>
                <a:spcPts val="600"/>
              </a:spcAft>
              <a:buFont typeface="Arial" panose="020B0604020202020204" pitchFamily="34" charset="0"/>
              <a:buChar char="•"/>
            </a:pPr>
            <a:r>
              <a:rPr lang="en-GB" sz="2800" dirty="0"/>
              <a:t>What is their industry?</a:t>
            </a:r>
          </a:p>
          <a:p>
            <a:pPr marL="457200" indent="-457200">
              <a:spcAft>
                <a:spcPts val="600"/>
              </a:spcAft>
              <a:buFont typeface="Arial" panose="020B0604020202020204" pitchFamily="34" charset="0"/>
              <a:buChar char="•"/>
            </a:pPr>
            <a:r>
              <a:rPr lang="en-GB" sz="2800" dirty="0"/>
              <a:t>What are their entry requirements?</a:t>
            </a:r>
          </a:p>
          <a:p>
            <a:pPr marL="457200" indent="-457200">
              <a:spcAft>
                <a:spcPts val="600"/>
              </a:spcAft>
              <a:buFont typeface="Arial" panose="020B0604020202020204" pitchFamily="34" charset="0"/>
              <a:buChar char="•"/>
            </a:pPr>
            <a:r>
              <a:rPr lang="en-GB" sz="2800" dirty="0"/>
              <a:t>Where are they based?</a:t>
            </a:r>
          </a:p>
          <a:p>
            <a:pPr marL="457200" indent="-457200">
              <a:spcAft>
                <a:spcPts val="600"/>
              </a:spcAft>
              <a:buFont typeface="Arial" panose="020B0604020202020204" pitchFamily="34" charset="0"/>
              <a:buChar char="•"/>
            </a:pPr>
            <a:r>
              <a:rPr lang="en-GB" sz="2800" dirty="0"/>
              <a:t>What will I benefit from it?</a:t>
            </a:r>
          </a:p>
          <a:p>
            <a:pPr marL="457200" indent="-457200">
              <a:spcAft>
                <a:spcPts val="600"/>
              </a:spcAft>
              <a:buFont typeface="Arial" panose="020B0604020202020204" pitchFamily="34" charset="0"/>
              <a:buChar char="•"/>
            </a:pPr>
            <a:r>
              <a:rPr lang="en-GB" sz="2800" dirty="0">
                <a:solidFill>
                  <a:srgbClr val="FF0000"/>
                </a:solidFill>
              </a:rPr>
              <a:t>Choose something meaningful and relevant!!</a:t>
            </a:r>
          </a:p>
          <a:p>
            <a:pPr>
              <a:spcAft>
                <a:spcPts val="600"/>
              </a:spcAft>
            </a:pPr>
            <a:endParaRPr lang="en-GB" sz="2800" dirty="0"/>
          </a:p>
          <a:p>
            <a:pPr>
              <a:spcAft>
                <a:spcPts val="600"/>
              </a:spcAft>
            </a:pPr>
            <a:endParaRPr lang="en-GB" sz="2800" dirty="0"/>
          </a:p>
          <a:p>
            <a:pPr>
              <a:spcAft>
                <a:spcPts val="600"/>
              </a:spcAft>
            </a:pPr>
            <a:endParaRPr lang="en-GB" sz="2800" dirty="0"/>
          </a:p>
          <a:p>
            <a:pPr eaLnBrk="1" hangingPunct="1"/>
            <a:endParaRPr lang="en-GB" dirty="0"/>
          </a:p>
          <a:p>
            <a:pPr eaLnBrk="1" hangingPunct="1"/>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5041" y="44604"/>
            <a:ext cx="4288631" cy="2757590"/>
          </a:xfrm>
          <a:prstGeom prst="rect">
            <a:avLst/>
          </a:prstGeom>
        </p:spPr>
      </p:pic>
      <p:pic>
        <p:nvPicPr>
          <p:cNvPr id="5" name="Content Placeholder 4" descr="A close up of a sign&#10;&#10;Description generated with high confidence">
            <a:extLst>
              <a:ext uri="{FF2B5EF4-FFF2-40B4-BE49-F238E27FC236}">
                <a16:creationId xmlns:a16="http://schemas.microsoft.com/office/drawing/2014/main" id="{E5E1F00C-6EAD-43CD-BA0A-0B3982CE9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0520" y="5763861"/>
            <a:ext cx="1603807" cy="826204"/>
          </a:xfrm>
          <a:prstGeom prst="rect">
            <a:avLst/>
          </a:prstGeom>
        </p:spPr>
      </p:pic>
    </p:spTree>
    <p:extLst>
      <p:ext uri="{BB962C8B-B14F-4D97-AF65-F5344CB8AC3E}">
        <p14:creationId xmlns:p14="http://schemas.microsoft.com/office/powerpoint/2010/main" val="13426588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A36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4" name="Rectangle 73">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 name="Picture 2" descr="A screenshot of a cell phone&#10;&#10;Description generated with high confidence">
            <a:extLst>
              <a:ext uri="{FF2B5EF4-FFF2-40B4-BE49-F238E27FC236}">
                <a16:creationId xmlns:a16="http://schemas.microsoft.com/office/drawing/2014/main" id="{E856515C-2E8D-4D45-A212-255241A84322}"/>
              </a:ext>
            </a:extLst>
          </p:cNvPr>
          <p:cNvPicPr>
            <a:picLocks noChangeAspect="1"/>
          </p:cNvPicPr>
          <p:nvPr/>
        </p:nvPicPr>
        <p:blipFill rotWithShape="1">
          <a:blip r:embed="rId3">
            <a:extLst>
              <a:ext uri="{28A0092B-C50C-407E-A947-70E740481C1C}">
                <a14:useLocalDpi xmlns:a14="http://schemas.microsoft.com/office/drawing/2010/main" val="0"/>
              </a:ext>
            </a:extLst>
          </a:blip>
          <a:srcRect t="12493" r="1" b="1"/>
          <a:stretch/>
        </p:blipFill>
        <p:spPr>
          <a:xfrm>
            <a:off x="327547" y="321733"/>
            <a:ext cx="7058306" cy="4107392"/>
          </a:xfrm>
          <a:prstGeom prst="rect">
            <a:avLst/>
          </a:prstGeom>
        </p:spPr>
      </p:pic>
      <p:sp>
        <p:nvSpPr>
          <p:cNvPr id="4099" name="Rectangle 3"/>
          <p:cNvSpPr>
            <a:spLocks noGrp="1" noChangeArrowheads="1"/>
          </p:cNvSpPr>
          <p:nvPr>
            <p:ph type="body" idx="1"/>
          </p:nvPr>
        </p:nvSpPr>
        <p:spPr>
          <a:xfrm>
            <a:off x="8029319" y="1358065"/>
            <a:ext cx="3424739" cy="4818660"/>
          </a:xfrm>
        </p:spPr>
        <p:txBody>
          <a:bodyPr anchor="ctr">
            <a:normAutofit/>
          </a:bodyPr>
          <a:lstStyle/>
          <a:p>
            <a:pPr>
              <a:spcAft>
                <a:spcPts val="600"/>
              </a:spcAft>
            </a:pPr>
            <a:r>
              <a:rPr lang="en-GB" dirty="0">
                <a:solidFill>
                  <a:srgbClr val="FFFFFF"/>
                </a:solidFill>
              </a:rPr>
              <a:t>Practical and relevant work experience</a:t>
            </a:r>
          </a:p>
          <a:p>
            <a:pPr>
              <a:spcAft>
                <a:spcPts val="600"/>
              </a:spcAft>
            </a:pPr>
            <a:r>
              <a:rPr lang="en-GB" dirty="0">
                <a:solidFill>
                  <a:srgbClr val="FFFFFF"/>
                </a:solidFill>
              </a:rPr>
              <a:t>Opportunity to work with industry experts</a:t>
            </a:r>
          </a:p>
          <a:p>
            <a:pPr>
              <a:spcAft>
                <a:spcPts val="600"/>
              </a:spcAft>
            </a:pPr>
            <a:r>
              <a:rPr lang="en-GB" dirty="0">
                <a:solidFill>
                  <a:srgbClr val="FFFFFF"/>
                </a:solidFill>
              </a:rPr>
              <a:t>Earn while you learn</a:t>
            </a:r>
          </a:p>
          <a:p>
            <a:pPr>
              <a:spcAft>
                <a:spcPts val="600"/>
              </a:spcAft>
            </a:pPr>
            <a:r>
              <a:rPr lang="en-GB" dirty="0">
                <a:solidFill>
                  <a:srgbClr val="FFFFFF"/>
                </a:solidFill>
              </a:rPr>
              <a:t>Avoid student debt</a:t>
            </a:r>
          </a:p>
          <a:p>
            <a:pPr>
              <a:spcAft>
                <a:spcPts val="600"/>
              </a:spcAft>
            </a:pPr>
            <a:r>
              <a:rPr lang="en-GB" dirty="0">
                <a:solidFill>
                  <a:srgbClr val="FFFFFF"/>
                </a:solidFill>
              </a:rPr>
              <a:t>Build Contacts</a:t>
            </a:r>
          </a:p>
          <a:p>
            <a:pPr eaLnBrk="1" hangingPunct="1"/>
            <a:endParaRPr lang="en-GB" dirty="0">
              <a:solidFill>
                <a:srgbClr val="FFFFFF"/>
              </a:solidFill>
            </a:endParaRPr>
          </a:p>
          <a:p>
            <a:pPr eaLnBrk="1" hangingPunct="1"/>
            <a:endParaRPr lang="en-US" dirty="0">
              <a:solidFill>
                <a:srgbClr val="FFFFFF"/>
              </a:solidFill>
            </a:endParaRPr>
          </a:p>
        </p:txBody>
      </p:sp>
      <p:pic>
        <p:nvPicPr>
          <p:cNvPr id="12" name="Content Placeholder 4" descr="A close up of a sign&#10;&#10;Description generated with high confidence">
            <a:extLst>
              <a:ext uri="{FF2B5EF4-FFF2-40B4-BE49-F238E27FC236}">
                <a16:creationId xmlns:a16="http://schemas.microsoft.com/office/drawing/2014/main" id="{9579AB53-C8CA-42D9-91C3-8B5F851EDA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732" y="271151"/>
            <a:ext cx="1603807" cy="826204"/>
          </a:xfrm>
          <a:prstGeom prst="rect">
            <a:avLst/>
          </a:prstGeom>
        </p:spPr>
      </p:pic>
      <p:sp>
        <p:nvSpPr>
          <p:cNvPr id="7" name="TextBox 6">
            <a:extLst>
              <a:ext uri="{FF2B5EF4-FFF2-40B4-BE49-F238E27FC236}">
                <a16:creationId xmlns:a16="http://schemas.microsoft.com/office/drawing/2014/main" id="{4B95D73B-9F08-4A4B-A92C-0081F9622BFC}"/>
              </a:ext>
            </a:extLst>
          </p:cNvPr>
          <p:cNvSpPr txBox="1"/>
          <p:nvPr/>
        </p:nvSpPr>
        <p:spPr>
          <a:xfrm>
            <a:off x="1559225" y="5230967"/>
            <a:ext cx="4361707" cy="646331"/>
          </a:xfrm>
          <a:prstGeom prst="rect">
            <a:avLst/>
          </a:prstGeom>
          <a:noFill/>
        </p:spPr>
        <p:txBody>
          <a:bodyPr wrap="none" rtlCol="0">
            <a:spAutoFit/>
          </a:bodyPr>
          <a:lstStyle/>
          <a:p>
            <a:pPr defTabSz="457200"/>
            <a:r>
              <a:rPr lang="en-GB" sz="3600" dirty="0">
                <a:solidFill>
                  <a:prstClr val="black"/>
                </a:solidFill>
              </a:rPr>
              <a:t>Why Apprenticeships?</a:t>
            </a:r>
          </a:p>
        </p:txBody>
      </p:sp>
    </p:spTree>
    <p:extLst>
      <p:ext uri="{BB962C8B-B14F-4D97-AF65-F5344CB8AC3E}">
        <p14:creationId xmlns:p14="http://schemas.microsoft.com/office/powerpoint/2010/main" val="35405444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close up of a sign&#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1514" y="680617"/>
            <a:ext cx="1603807" cy="826204"/>
          </a:xfrm>
          <a:prstGeom prst="rect">
            <a:avLst/>
          </a:prstGeom>
        </p:spPr>
      </p:pic>
      <p:pic>
        <p:nvPicPr>
          <p:cNvPr id="11" name="Picture 10" descr="A blue sky&#10;&#10;Description generated with very high confidence"/>
          <p:cNvPicPr>
            <a:picLocks noChangeAspect="1"/>
          </p:cNvPicPr>
          <p:nvPr/>
        </p:nvPicPr>
        <p:blipFill rotWithShape="1">
          <a:blip r:embed="rId4" cstate="print">
            <a:extLst>
              <a:ext uri="{28A0092B-C50C-407E-A947-70E740481C1C}">
                <a14:useLocalDpi xmlns:a14="http://schemas.microsoft.com/office/drawing/2010/main" val="0"/>
              </a:ext>
            </a:extLst>
          </a:blip>
          <a:srcRect t="21442" r="8851"/>
          <a:stretch/>
        </p:blipFill>
        <p:spPr>
          <a:xfrm>
            <a:off x="496823" y="2133600"/>
            <a:ext cx="11153191" cy="3239194"/>
          </a:xfrm>
          <a:prstGeom prst="rect">
            <a:avLst/>
          </a:prstGeom>
        </p:spPr>
      </p:pic>
      <p:sp>
        <p:nvSpPr>
          <p:cNvPr id="13" name="Title 1"/>
          <p:cNvSpPr txBox="1">
            <a:spLocks/>
          </p:cNvSpPr>
          <p:nvPr/>
        </p:nvSpPr>
        <p:spPr>
          <a:xfrm>
            <a:off x="512064" y="1160561"/>
            <a:ext cx="10515600" cy="915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solidFill>
                <a:prstClr val="black"/>
              </a:solidFill>
            </a:endParaRPr>
          </a:p>
        </p:txBody>
      </p:sp>
      <p:sp>
        <p:nvSpPr>
          <p:cNvPr id="2" name="Rectangle 1">
            <a:extLst>
              <a:ext uri="{FF2B5EF4-FFF2-40B4-BE49-F238E27FC236}">
                <a16:creationId xmlns:a16="http://schemas.microsoft.com/office/drawing/2014/main" id="{DE7173A2-8640-4F47-9649-76D870DC0F70}"/>
              </a:ext>
            </a:extLst>
          </p:cNvPr>
          <p:cNvSpPr/>
          <p:nvPr/>
        </p:nvSpPr>
        <p:spPr>
          <a:xfrm>
            <a:off x="3793502" y="3153032"/>
            <a:ext cx="4559839" cy="923330"/>
          </a:xfrm>
          <a:prstGeom prst="rect">
            <a:avLst/>
          </a:prstGeom>
        </p:spPr>
        <p:txBody>
          <a:bodyPr wrap="none">
            <a:spAutoFit/>
          </a:bodyPr>
          <a:lstStyle/>
          <a:p>
            <a:pPr algn="ctr" defTabSz="457200"/>
            <a:r>
              <a:rPr lang="en-GB" sz="5400" b="1" dirty="0">
                <a:solidFill>
                  <a:prstClr val="black"/>
                </a:solidFill>
              </a:rPr>
              <a:t>Any questions?</a:t>
            </a:r>
          </a:p>
        </p:txBody>
      </p:sp>
    </p:spTree>
    <p:extLst>
      <p:ext uri="{BB962C8B-B14F-4D97-AF65-F5344CB8AC3E}">
        <p14:creationId xmlns:p14="http://schemas.microsoft.com/office/powerpoint/2010/main" val="4276664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600" dirty="0">
                <a:solidFill>
                  <a:schemeClr val="accent6">
                    <a:lumMod val="50000"/>
                  </a:schemeClr>
                </a:solidFill>
              </a:rPr>
              <a:t>Diana McIldowie</a:t>
            </a:r>
          </a:p>
        </p:txBody>
      </p:sp>
      <p:sp>
        <p:nvSpPr>
          <p:cNvPr id="3" name="Subtitle 2"/>
          <p:cNvSpPr>
            <a:spLocks noGrp="1"/>
          </p:cNvSpPr>
          <p:nvPr>
            <p:ph type="subTitle" idx="1"/>
          </p:nvPr>
        </p:nvSpPr>
        <p:spPr>
          <a:xfrm>
            <a:off x="1524000" y="3643227"/>
            <a:ext cx="9144000" cy="1655762"/>
          </a:xfrm>
        </p:spPr>
        <p:txBody>
          <a:bodyPr>
            <a:normAutofit/>
          </a:bodyPr>
          <a:lstStyle/>
          <a:p>
            <a:r>
              <a:rPr lang="en-GB" sz="4000" dirty="0">
                <a:solidFill>
                  <a:schemeClr val="accent6">
                    <a:lumMod val="50000"/>
                  </a:schemeClr>
                </a:solidFill>
              </a:rPr>
              <a:t>Head of Careers and Work Related </a:t>
            </a:r>
            <a:r>
              <a:rPr lang="en-GB" sz="4000" dirty="0" smtClean="0">
                <a:solidFill>
                  <a:schemeClr val="accent6">
                    <a:lumMod val="50000"/>
                  </a:schemeClr>
                </a:solidFill>
              </a:rPr>
              <a:t>Learning</a:t>
            </a:r>
            <a:endParaRPr lang="en-GB" sz="4000" dirty="0">
              <a:solidFill>
                <a:schemeClr val="accent6">
                  <a:lumMod val="50000"/>
                </a:schemeClr>
              </a:solidFill>
            </a:endParaRPr>
          </a:p>
        </p:txBody>
      </p:sp>
      <p:sp>
        <p:nvSpPr>
          <p:cNvPr id="4" name="Rectangle 3"/>
          <p:cNvSpPr/>
          <p:nvPr/>
        </p:nvSpPr>
        <p:spPr>
          <a:xfrm>
            <a:off x="3204518" y="5945999"/>
            <a:ext cx="6096000" cy="1292662"/>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sz="2400" dirty="0">
                <a:solidFill>
                  <a:srgbClr val="38761D"/>
                </a:solidFill>
                <a:latin typeface="Arial" panose="020B0604020202020204" pitchFamily="34" charset="0"/>
              </a:rPr>
              <a:t>Aspire to Achieve</a:t>
            </a:r>
            <a:endParaRPr lang="en-GB" dirty="0"/>
          </a:p>
          <a:p>
            <a:r>
              <a:rPr lang="en-GB" dirty="0"/>
              <a:t/>
            </a:r>
            <a:br>
              <a:rPr lang="en-GB" dirty="0"/>
            </a:br>
            <a:endParaRPr lang="en-GB" dirty="0"/>
          </a:p>
        </p:txBody>
      </p:sp>
    </p:spTree>
    <p:extLst>
      <p:ext uri="{BB962C8B-B14F-4D97-AF65-F5344CB8AC3E}">
        <p14:creationId xmlns:p14="http://schemas.microsoft.com/office/powerpoint/2010/main" val="5898295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9486" y="118081"/>
            <a:ext cx="9345978" cy="6852498"/>
          </a:xfrm>
          <a:prstGeom prst="rect">
            <a:avLst/>
          </a:prstGeom>
        </p:spPr>
      </p:pic>
    </p:spTree>
    <p:extLst>
      <p:ext uri="{BB962C8B-B14F-4D97-AF65-F5344CB8AC3E}">
        <p14:creationId xmlns:p14="http://schemas.microsoft.com/office/powerpoint/2010/main" val="3706017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6">
                    <a:lumMod val="50000"/>
                  </a:schemeClr>
                </a:solidFill>
                <a:latin typeface="+mn-lt"/>
              </a:rPr>
              <a:t>How do we prepare our students for the next </a:t>
            </a:r>
            <a:r>
              <a:rPr lang="en-GB" dirty="0" smtClean="0">
                <a:solidFill>
                  <a:schemeClr val="accent6">
                    <a:lumMod val="50000"/>
                  </a:schemeClr>
                </a:solidFill>
                <a:latin typeface="+mn-lt"/>
              </a:rPr>
              <a:t>step?</a:t>
            </a:r>
            <a:endParaRPr lang="en-GB" dirty="0">
              <a:solidFill>
                <a:schemeClr val="accent6">
                  <a:lumMod val="50000"/>
                </a:schemeClr>
              </a:solidFill>
              <a:latin typeface="+mn-lt"/>
            </a:endParaRPr>
          </a:p>
        </p:txBody>
      </p:sp>
      <p:sp>
        <p:nvSpPr>
          <p:cNvPr id="3" name="Content Placeholder 2"/>
          <p:cNvSpPr>
            <a:spLocks noGrp="1"/>
          </p:cNvSpPr>
          <p:nvPr>
            <p:ph idx="1"/>
          </p:nvPr>
        </p:nvSpPr>
        <p:spPr/>
        <p:txBody>
          <a:bodyPr/>
          <a:lstStyle/>
          <a:p>
            <a:r>
              <a:rPr lang="en-GB" dirty="0">
                <a:solidFill>
                  <a:schemeClr val="accent6">
                    <a:lumMod val="50000"/>
                  </a:schemeClr>
                </a:solidFill>
              </a:rPr>
              <a:t>Higher Education Convention – March </a:t>
            </a:r>
            <a:r>
              <a:rPr lang="en-GB" dirty="0" smtClean="0">
                <a:solidFill>
                  <a:schemeClr val="accent6">
                    <a:lumMod val="50000"/>
                  </a:schemeClr>
                </a:solidFill>
              </a:rPr>
              <a:t>2020</a:t>
            </a:r>
            <a:endParaRPr lang="en-GB" dirty="0">
              <a:solidFill>
                <a:schemeClr val="accent6">
                  <a:lumMod val="50000"/>
                </a:schemeClr>
              </a:solidFill>
            </a:endParaRPr>
          </a:p>
          <a:p>
            <a:r>
              <a:rPr lang="en-GB" dirty="0">
                <a:solidFill>
                  <a:schemeClr val="accent6">
                    <a:lumMod val="50000"/>
                  </a:schemeClr>
                </a:solidFill>
              </a:rPr>
              <a:t>Year 12 work shadowing – July </a:t>
            </a:r>
            <a:r>
              <a:rPr lang="en-GB" dirty="0" smtClean="0">
                <a:solidFill>
                  <a:schemeClr val="accent6">
                    <a:lumMod val="50000"/>
                  </a:schemeClr>
                </a:solidFill>
              </a:rPr>
              <a:t>2019</a:t>
            </a:r>
            <a:endParaRPr lang="en-GB" dirty="0">
              <a:solidFill>
                <a:schemeClr val="accent6">
                  <a:lumMod val="50000"/>
                </a:schemeClr>
              </a:solidFill>
            </a:endParaRPr>
          </a:p>
          <a:p>
            <a:r>
              <a:rPr lang="en-GB" dirty="0">
                <a:solidFill>
                  <a:schemeClr val="accent6">
                    <a:lumMod val="50000"/>
                  </a:schemeClr>
                </a:solidFill>
              </a:rPr>
              <a:t>Year 12/13 </a:t>
            </a:r>
            <a:r>
              <a:rPr lang="en-GB" dirty="0" smtClean="0">
                <a:solidFill>
                  <a:schemeClr val="accent6">
                    <a:lumMod val="50000"/>
                  </a:schemeClr>
                </a:solidFill>
              </a:rPr>
              <a:t>Character Development </a:t>
            </a:r>
            <a:r>
              <a:rPr lang="en-GB" dirty="0">
                <a:solidFill>
                  <a:schemeClr val="accent6">
                    <a:lumMod val="50000"/>
                  </a:schemeClr>
                </a:solidFill>
              </a:rPr>
              <a:t>programme - ongoing</a:t>
            </a:r>
          </a:p>
          <a:p>
            <a:r>
              <a:rPr lang="en-GB" dirty="0">
                <a:solidFill>
                  <a:schemeClr val="accent6">
                    <a:lumMod val="50000"/>
                  </a:schemeClr>
                </a:solidFill>
              </a:rPr>
              <a:t>Personal Statement Day – September </a:t>
            </a:r>
            <a:r>
              <a:rPr lang="en-GB" dirty="0" smtClean="0">
                <a:solidFill>
                  <a:schemeClr val="accent6">
                    <a:lumMod val="50000"/>
                  </a:schemeClr>
                </a:solidFill>
              </a:rPr>
              <a:t>2019</a:t>
            </a:r>
            <a:endParaRPr lang="en-GB" dirty="0">
              <a:solidFill>
                <a:schemeClr val="accent6">
                  <a:lumMod val="50000"/>
                </a:schemeClr>
              </a:solidFill>
            </a:endParaRPr>
          </a:p>
          <a:p>
            <a:r>
              <a:rPr lang="en-GB" dirty="0">
                <a:solidFill>
                  <a:schemeClr val="accent6">
                    <a:lumMod val="50000"/>
                  </a:schemeClr>
                </a:solidFill>
              </a:rPr>
              <a:t>Year 13 interviews – November </a:t>
            </a:r>
            <a:r>
              <a:rPr lang="en-GB" dirty="0" smtClean="0">
                <a:solidFill>
                  <a:schemeClr val="accent6">
                    <a:lumMod val="50000"/>
                  </a:schemeClr>
                </a:solidFill>
              </a:rPr>
              <a:t>2019</a:t>
            </a:r>
            <a:endParaRPr lang="en-GB" dirty="0">
              <a:solidFill>
                <a:schemeClr val="accent6">
                  <a:lumMod val="50000"/>
                </a:schemeClr>
              </a:solidFill>
            </a:endParaRPr>
          </a:p>
          <a:p>
            <a:r>
              <a:rPr lang="en-GB" dirty="0">
                <a:solidFill>
                  <a:schemeClr val="accent6">
                    <a:lumMod val="50000"/>
                  </a:schemeClr>
                </a:solidFill>
              </a:rPr>
              <a:t>Advice and guidance from Bushey Meads staff and Youth Connexions – ongoing</a:t>
            </a:r>
          </a:p>
          <a:p>
            <a:pPr marL="0" indent="0">
              <a:buNone/>
            </a:pPr>
            <a:endParaRPr lang="en-GB" dirty="0">
              <a:solidFill>
                <a:schemeClr val="accent6">
                  <a:lumMod val="50000"/>
                </a:schemeClr>
              </a:solidFill>
            </a:endParaRPr>
          </a:p>
        </p:txBody>
      </p:sp>
      <p:sp>
        <p:nvSpPr>
          <p:cNvPr id="4" name="Rectangle 3"/>
          <p:cNvSpPr/>
          <p:nvPr/>
        </p:nvSpPr>
        <p:spPr>
          <a:xfrm>
            <a:off x="3130378" y="6087932"/>
            <a:ext cx="6096000" cy="646331"/>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dirty="0">
                <a:solidFill>
                  <a:srgbClr val="38761D"/>
                </a:solidFill>
                <a:latin typeface="Arial" panose="020B0604020202020204" pitchFamily="34" charset="0"/>
              </a:rPr>
              <a:t>Aspire to Achieve</a:t>
            </a:r>
            <a:endParaRPr lang="en-GB" dirty="0"/>
          </a:p>
        </p:txBody>
      </p:sp>
    </p:spTree>
    <p:extLst>
      <p:ext uri="{BB962C8B-B14F-4D97-AF65-F5344CB8AC3E}">
        <p14:creationId xmlns:p14="http://schemas.microsoft.com/office/powerpoint/2010/main" val="898391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solidFill>
                  <a:schemeClr val="accent6">
                    <a:lumMod val="50000"/>
                  </a:schemeClr>
                </a:solidFill>
                <a:latin typeface="+mn-lt"/>
                <a:ea typeface="Calibri" panose="020F0502020204030204" pitchFamily="34" charset="0"/>
                <a:cs typeface="Calibri" panose="020F0502020204030204" pitchFamily="34" charset="0"/>
              </a:rPr>
              <a:t>Higher Education Evening</a:t>
            </a:r>
            <a:endParaRPr lang="en-GB" dirty="0">
              <a:solidFill>
                <a:schemeClr val="accent6">
                  <a:lumMod val="50000"/>
                </a:schemeClr>
              </a:solidFill>
              <a:latin typeface="+mn-lt"/>
            </a:endParaRPr>
          </a:p>
        </p:txBody>
      </p:sp>
      <p:sp>
        <p:nvSpPr>
          <p:cNvPr id="3" name="Content Placeholder 2"/>
          <p:cNvSpPr>
            <a:spLocks noGrp="1"/>
          </p:cNvSpPr>
          <p:nvPr>
            <p:ph idx="1"/>
          </p:nvPr>
        </p:nvSpPr>
        <p:spPr>
          <a:xfrm>
            <a:off x="584886" y="1825625"/>
            <a:ext cx="10768914" cy="4351338"/>
          </a:xfrm>
        </p:spPr>
        <p:txBody>
          <a:bodyPr/>
          <a:lstStyle/>
          <a:p>
            <a:r>
              <a:rPr lang="en-GB" altLang="en-US" dirty="0">
                <a:solidFill>
                  <a:schemeClr val="accent6">
                    <a:lumMod val="50000"/>
                  </a:schemeClr>
                </a:solidFill>
                <a:ea typeface="Calibri" panose="020F0502020204030204" pitchFamily="34" charset="0"/>
                <a:cs typeface="Calibri" panose="020F0502020204030204" pitchFamily="34" charset="0"/>
              </a:rPr>
              <a:t>Sara Ash – Deputy </a:t>
            </a:r>
            <a:r>
              <a:rPr lang="en-GB" altLang="en-US" dirty="0" err="1">
                <a:solidFill>
                  <a:schemeClr val="accent6">
                    <a:lumMod val="50000"/>
                  </a:schemeClr>
                </a:solidFill>
                <a:ea typeface="Calibri" panose="020F0502020204030204" pitchFamily="34" charset="0"/>
                <a:cs typeface="Calibri" panose="020F0502020204030204" pitchFamily="34" charset="0"/>
              </a:rPr>
              <a:t>Headteacher</a:t>
            </a:r>
            <a:endParaRPr lang="en-GB" altLang="en-US" dirty="0">
              <a:solidFill>
                <a:schemeClr val="accent6">
                  <a:lumMod val="50000"/>
                </a:schemeClr>
              </a:solidFill>
              <a:ea typeface="Calibri" panose="020F0502020204030204" pitchFamily="34" charset="0"/>
              <a:cs typeface="Calibri" panose="020F0502020204030204" pitchFamily="34" charset="0"/>
            </a:endParaRPr>
          </a:p>
          <a:p>
            <a:r>
              <a:rPr lang="en-GB" altLang="en-US" dirty="0">
                <a:solidFill>
                  <a:schemeClr val="accent6">
                    <a:lumMod val="50000"/>
                  </a:schemeClr>
                </a:solidFill>
                <a:ea typeface="Calibri" panose="020F0502020204030204" pitchFamily="34" charset="0"/>
                <a:cs typeface="Calibri" panose="020F0502020204030204" pitchFamily="34" charset="0"/>
              </a:rPr>
              <a:t>Matt O’Kelly – Associate Leader</a:t>
            </a:r>
          </a:p>
          <a:p>
            <a:r>
              <a:rPr lang="en-GB" altLang="en-US" dirty="0">
                <a:solidFill>
                  <a:schemeClr val="accent6">
                    <a:lumMod val="50000"/>
                  </a:schemeClr>
                </a:solidFill>
                <a:ea typeface="Calibri" panose="020F0502020204030204" pitchFamily="34" charset="0"/>
                <a:cs typeface="Calibri" panose="020F0502020204030204" pitchFamily="34" charset="0"/>
              </a:rPr>
              <a:t>Des </a:t>
            </a:r>
            <a:r>
              <a:rPr lang="en-GB" altLang="en-US" dirty="0" err="1">
                <a:solidFill>
                  <a:schemeClr val="accent6">
                    <a:lumMod val="50000"/>
                  </a:schemeClr>
                </a:solidFill>
                <a:ea typeface="Calibri" panose="020F0502020204030204" pitchFamily="34" charset="0"/>
                <a:cs typeface="Calibri" panose="020F0502020204030204" pitchFamily="34" charset="0"/>
              </a:rPr>
              <a:t>Timotheou</a:t>
            </a:r>
            <a:r>
              <a:rPr lang="en-GB" altLang="en-US" dirty="0">
                <a:solidFill>
                  <a:schemeClr val="accent6">
                    <a:lumMod val="50000"/>
                  </a:schemeClr>
                </a:solidFill>
                <a:ea typeface="Calibri" panose="020F0502020204030204" pitchFamily="34" charset="0"/>
                <a:cs typeface="Calibri" panose="020F0502020204030204" pitchFamily="34" charset="0"/>
              </a:rPr>
              <a:t> – Deputy Head of Sixth Form</a:t>
            </a:r>
          </a:p>
          <a:p>
            <a:r>
              <a:rPr lang="en-GB" altLang="en-US" dirty="0">
                <a:solidFill>
                  <a:schemeClr val="accent6">
                    <a:lumMod val="50000"/>
                  </a:schemeClr>
                </a:solidFill>
                <a:ea typeface="Calibri" panose="020F0502020204030204" pitchFamily="34" charset="0"/>
                <a:cs typeface="Calibri" panose="020F0502020204030204" pitchFamily="34" charset="0"/>
              </a:rPr>
              <a:t>Diana McIldowie– Head of Work Related Learning</a:t>
            </a:r>
          </a:p>
          <a:p>
            <a:r>
              <a:rPr lang="en-GB" altLang="en-US" dirty="0">
                <a:solidFill>
                  <a:schemeClr val="accent6">
                    <a:lumMod val="50000"/>
                  </a:schemeClr>
                </a:solidFill>
                <a:ea typeface="Calibri" panose="020F0502020204030204" pitchFamily="34" charset="0"/>
                <a:cs typeface="Calibri" panose="020F0502020204030204" pitchFamily="34" charset="0"/>
              </a:rPr>
              <a:t>Kate Carter - Apprenticeships - </a:t>
            </a:r>
            <a:r>
              <a:rPr lang="en-GB" altLang="en-US" dirty="0" err="1">
                <a:solidFill>
                  <a:schemeClr val="accent6">
                    <a:lumMod val="50000"/>
                  </a:schemeClr>
                </a:solidFill>
                <a:ea typeface="Calibri" panose="020F0502020204030204" pitchFamily="34" charset="0"/>
                <a:cs typeface="Calibri" panose="020F0502020204030204" pitchFamily="34" charset="0"/>
              </a:rPr>
              <a:t>iSales</a:t>
            </a:r>
            <a:r>
              <a:rPr lang="en-GB" altLang="en-US" dirty="0">
                <a:solidFill>
                  <a:schemeClr val="accent6">
                    <a:lumMod val="50000"/>
                  </a:schemeClr>
                </a:solidFill>
                <a:ea typeface="Calibri" panose="020F0502020204030204" pitchFamily="34" charset="0"/>
                <a:cs typeface="Calibri" panose="020F0502020204030204" pitchFamily="34" charset="0"/>
              </a:rPr>
              <a:t> Academy</a:t>
            </a:r>
          </a:p>
          <a:p>
            <a:r>
              <a:rPr lang="en-GB" altLang="en-US" dirty="0">
                <a:solidFill>
                  <a:schemeClr val="accent6">
                    <a:lumMod val="50000"/>
                  </a:schemeClr>
                </a:solidFill>
                <a:ea typeface="Calibri" panose="020F0502020204030204" pitchFamily="34" charset="0"/>
                <a:cs typeface="Calibri" panose="020F0502020204030204" pitchFamily="34" charset="0"/>
              </a:rPr>
              <a:t>Leon Harris – University of Hertfordshire</a:t>
            </a:r>
          </a:p>
          <a:p>
            <a:pPr marL="0" indent="0">
              <a:buNone/>
            </a:pPr>
            <a:endParaRPr lang="en-GB" dirty="0">
              <a:solidFill>
                <a:schemeClr val="accent6">
                  <a:lumMod val="50000"/>
                </a:schemeClr>
              </a:solidFill>
            </a:endParaRPr>
          </a:p>
        </p:txBody>
      </p:sp>
      <p:sp>
        <p:nvSpPr>
          <p:cNvPr id="4" name="Rectangle 3"/>
          <p:cNvSpPr/>
          <p:nvPr/>
        </p:nvSpPr>
        <p:spPr>
          <a:xfrm>
            <a:off x="4200897" y="6176963"/>
            <a:ext cx="4333102" cy="1138773"/>
          </a:xfrm>
          <a:prstGeom prst="rect">
            <a:avLst/>
          </a:prstGeom>
        </p:spPr>
        <p:txBody>
          <a:bodyPr wrap="square">
            <a:spAutoFit/>
          </a:bodyPr>
          <a:lstStyle/>
          <a:p>
            <a:pPr algn="ctr"/>
            <a:r>
              <a:rPr lang="en-GB" sz="1400" i="1" dirty="0">
                <a:solidFill>
                  <a:srgbClr val="38761D"/>
                </a:solidFill>
                <a:latin typeface="Arial" panose="020B0604020202020204" pitchFamily="34" charset="0"/>
              </a:rPr>
              <a:t>‘Our School has a Mind to be Kind’</a:t>
            </a:r>
            <a:endParaRPr lang="en-GB" sz="1400" dirty="0"/>
          </a:p>
          <a:p>
            <a:pPr algn="ctr"/>
            <a:r>
              <a:rPr lang="en-GB" dirty="0">
                <a:solidFill>
                  <a:srgbClr val="38761D"/>
                </a:solidFill>
                <a:latin typeface="Arial" panose="020B0604020202020204" pitchFamily="34" charset="0"/>
              </a:rPr>
              <a:t>Aspire to Achieve</a:t>
            </a:r>
            <a:endParaRPr lang="en-GB" dirty="0"/>
          </a:p>
          <a:p>
            <a:r>
              <a:rPr lang="en-GB" dirty="0"/>
              <a:t/>
            </a:r>
            <a:br>
              <a:rPr lang="en-GB" dirty="0"/>
            </a:br>
            <a:endParaRPr lang="en-GB" dirty="0"/>
          </a:p>
        </p:txBody>
      </p:sp>
    </p:spTree>
    <p:extLst>
      <p:ext uri="{BB962C8B-B14F-4D97-AF65-F5344CB8AC3E}">
        <p14:creationId xmlns:p14="http://schemas.microsoft.com/office/powerpoint/2010/main" val="35510269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16262" y="65902"/>
            <a:ext cx="6510049" cy="6858000"/>
          </a:xfrm>
          <a:prstGeom prst="rect">
            <a:avLst/>
          </a:prstGeom>
        </p:spPr>
      </p:pic>
    </p:spTree>
    <p:extLst>
      <p:ext uri="{BB962C8B-B14F-4D97-AF65-F5344CB8AC3E}">
        <p14:creationId xmlns:p14="http://schemas.microsoft.com/office/powerpoint/2010/main" val="518422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52800" y="441374"/>
            <a:ext cx="5078629" cy="2585206"/>
          </a:xfrm>
          <a:prstGeom prst="rect">
            <a:avLst/>
          </a:prstGeom>
        </p:spPr>
      </p:pic>
      <p:sp>
        <p:nvSpPr>
          <p:cNvPr id="3" name="Content Placeholder 2"/>
          <p:cNvSpPr>
            <a:spLocks noGrp="1"/>
          </p:cNvSpPr>
          <p:nvPr>
            <p:ph idx="1"/>
          </p:nvPr>
        </p:nvSpPr>
        <p:spPr>
          <a:xfrm>
            <a:off x="1054443" y="3560897"/>
            <a:ext cx="9967784" cy="2506487"/>
          </a:xfrm>
        </p:spPr>
        <p:txBody>
          <a:bodyPr>
            <a:normAutofit/>
          </a:bodyPr>
          <a:lstStyle/>
          <a:p>
            <a:r>
              <a:rPr lang="en-GB" sz="3200" dirty="0">
                <a:solidFill>
                  <a:schemeClr val="accent6">
                    <a:lumMod val="50000"/>
                  </a:schemeClr>
                </a:solidFill>
              </a:rPr>
              <a:t>3rd and 4th March </a:t>
            </a:r>
            <a:r>
              <a:rPr lang="en-GB" sz="3200" dirty="0" smtClean="0">
                <a:solidFill>
                  <a:schemeClr val="accent6">
                    <a:lumMod val="50000"/>
                  </a:schemeClr>
                </a:solidFill>
              </a:rPr>
              <a:t>2020- Sandown </a:t>
            </a:r>
            <a:r>
              <a:rPr lang="en-GB" sz="3200" dirty="0">
                <a:solidFill>
                  <a:schemeClr val="accent6">
                    <a:lumMod val="50000"/>
                  </a:schemeClr>
                </a:solidFill>
              </a:rPr>
              <a:t>Park Race Course</a:t>
            </a:r>
          </a:p>
          <a:p>
            <a:pPr marL="0" indent="0">
              <a:buNone/>
            </a:pPr>
            <a:endParaRPr lang="en-GB" sz="3200" dirty="0">
              <a:solidFill>
                <a:schemeClr val="accent6">
                  <a:lumMod val="50000"/>
                </a:schemeClr>
              </a:solidFill>
            </a:endParaRPr>
          </a:p>
          <a:p>
            <a:r>
              <a:rPr lang="en-GB" sz="3200" dirty="0">
                <a:solidFill>
                  <a:schemeClr val="accent6">
                    <a:lumMod val="50000"/>
                  </a:schemeClr>
                </a:solidFill>
              </a:rPr>
              <a:t>9th and 10th </a:t>
            </a:r>
            <a:r>
              <a:rPr lang="en-GB" sz="3200" dirty="0" smtClean="0">
                <a:solidFill>
                  <a:schemeClr val="accent6">
                    <a:lumMod val="50000"/>
                  </a:schemeClr>
                </a:solidFill>
              </a:rPr>
              <a:t>March 2020-  </a:t>
            </a:r>
            <a:r>
              <a:rPr lang="en-GB" sz="3200" dirty="0">
                <a:solidFill>
                  <a:schemeClr val="accent6">
                    <a:lumMod val="50000"/>
                  </a:schemeClr>
                </a:solidFill>
              </a:rPr>
              <a:t>Arena </a:t>
            </a:r>
            <a:r>
              <a:rPr lang="en-GB" sz="3200" dirty="0" smtClean="0">
                <a:solidFill>
                  <a:schemeClr val="accent6">
                    <a:lumMod val="50000"/>
                  </a:schemeClr>
                </a:solidFill>
              </a:rPr>
              <a:t>MK - </a:t>
            </a:r>
            <a:r>
              <a:rPr lang="en-GB" sz="3200" dirty="0">
                <a:solidFill>
                  <a:schemeClr val="accent6">
                    <a:lumMod val="50000"/>
                  </a:schemeClr>
                </a:solidFill>
              </a:rPr>
              <a:t>Milton Keynes</a:t>
            </a:r>
          </a:p>
          <a:p>
            <a:pPr marL="0" indent="0">
              <a:buNone/>
            </a:pPr>
            <a:endParaRPr lang="en-GB" dirty="0">
              <a:solidFill>
                <a:schemeClr val="accent6">
                  <a:lumMod val="50000"/>
                </a:schemeClr>
              </a:solidFill>
            </a:endParaRPr>
          </a:p>
        </p:txBody>
      </p:sp>
      <p:sp>
        <p:nvSpPr>
          <p:cNvPr id="2" name="Rectangle 1"/>
          <p:cNvSpPr/>
          <p:nvPr/>
        </p:nvSpPr>
        <p:spPr>
          <a:xfrm>
            <a:off x="3352800" y="6067384"/>
            <a:ext cx="6096000" cy="646331"/>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dirty="0">
                <a:solidFill>
                  <a:srgbClr val="38761D"/>
                </a:solidFill>
                <a:latin typeface="Arial" panose="020B0604020202020204" pitchFamily="34" charset="0"/>
              </a:rPr>
              <a:t>Aspire to Achieve</a:t>
            </a:r>
            <a:endParaRPr lang="en-GB" dirty="0"/>
          </a:p>
        </p:txBody>
      </p:sp>
    </p:spTree>
    <p:extLst>
      <p:ext uri="{BB962C8B-B14F-4D97-AF65-F5344CB8AC3E}">
        <p14:creationId xmlns:p14="http://schemas.microsoft.com/office/powerpoint/2010/main" val="4204145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6">
                    <a:lumMod val="50000"/>
                  </a:schemeClr>
                </a:solidFill>
                <a:latin typeface="+mn-lt"/>
              </a:rPr>
              <a:t>Alex Hirsch – Law Apprenticeship</a:t>
            </a:r>
          </a:p>
        </p:txBody>
      </p:sp>
      <p:pic>
        <p:nvPicPr>
          <p:cNvPr id="4" name="Picture 3"/>
          <p:cNvPicPr>
            <a:picLocks noChangeAspect="1"/>
          </p:cNvPicPr>
          <p:nvPr/>
        </p:nvPicPr>
        <p:blipFill>
          <a:blip r:embed="rId2"/>
          <a:stretch>
            <a:fillRect/>
          </a:stretch>
        </p:blipFill>
        <p:spPr>
          <a:xfrm>
            <a:off x="4189676" y="1610443"/>
            <a:ext cx="3944454" cy="5054022"/>
          </a:xfrm>
          <a:prstGeom prst="rect">
            <a:avLst/>
          </a:prstGeom>
        </p:spPr>
      </p:pic>
    </p:spTree>
    <p:extLst>
      <p:ext uri="{BB962C8B-B14F-4D97-AF65-F5344CB8AC3E}">
        <p14:creationId xmlns:p14="http://schemas.microsoft.com/office/powerpoint/2010/main" val="29459520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6">
                    <a:lumMod val="50000"/>
                  </a:schemeClr>
                </a:solidFill>
                <a:latin typeface="+mn-lt"/>
              </a:rPr>
              <a:t>Foundation Degrees</a:t>
            </a:r>
          </a:p>
        </p:txBody>
      </p:sp>
      <p:sp>
        <p:nvSpPr>
          <p:cNvPr id="3" name="Content Placeholder 2"/>
          <p:cNvSpPr>
            <a:spLocks noGrp="1"/>
          </p:cNvSpPr>
          <p:nvPr>
            <p:ph idx="1"/>
          </p:nvPr>
        </p:nvSpPr>
        <p:spPr/>
        <p:txBody>
          <a:bodyPr/>
          <a:lstStyle/>
          <a:p>
            <a:r>
              <a:rPr lang="en-GB" dirty="0">
                <a:solidFill>
                  <a:schemeClr val="accent6">
                    <a:lumMod val="50000"/>
                  </a:schemeClr>
                </a:solidFill>
              </a:rPr>
              <a:t>Typically two years full time study</a:t>
            </a:r>
          </a:p>
          <a:p>
            <a:r>
              <a:rPr lang="en-GB" dirty="0">
                <a:solidFill>
                  <a:schemeClr val="accent6">
                    <a:lumMod val="50000"/>
                  </a:schemeClr>
                </a:solidFill>
              </a:rPr>
              <a:t>Stand alone qualification</a:t>
            </a:r>
          </a:p>
          <a:p>
            <a:r>
              <a:rPr lang="en-GB" dirty="0">
                <a:solidFill>
                  <a:schemeClr val="accent6">
                    <a:lumMod val="50000"/>
                  </a:schemeClr>
                </a:solidFill>
              </a:rPr>
              <a:t>Additional one year for Honours Degree top up option </a:t>
            </a:r>
          </a:p>
          <a:p>
            <a:r>
              <a:rPr lang="en-GB" dirty="0">
                <a:solidFill>
                  <a:schemeClr val="accent6">
                    <a:lumMod val="50000"/>
                  </a:schemeClr>
                </a:solidFill>
              </a:rPr>
              <a:t>West Herts and </a:t>
            </a:r>
            <a:r>
              <a:rPr lang="en-GB" dirty="0" err="1">
                <a:solidFill>
                  <a:schemeClr val="accent6">
                    <a:lumMod val="50000"/>
                  </a:schemeClr>
                </a:solidFill>
              </a:rPr>
              <a:t>Oaklands</a:t>
            </a:r>
            <a:r>
              <a:rPr lang="en-GB" dirty="0">
                <a:solidFill>
                  <a:schemeClr val="accent6">
                    <a:lumMod val="50000"/>
                  </a:schemeClr>
                </a:solidFill>
              </a:rPr>
              <a:t> colleges</a:t>
            </a:r>
          </a:p>
          <a:p>
            <a:r>
              <a:rPr lang="en-GB" dirty="0">
                <a:solidFill>
                  <a:schemeClr val="accent6">
                    <a:lumMod val="50000"/>
                  </a:schemeClr>
                </a:solidFill>
              </a:rPr>
              <a:t>Validated by University of Hertfordshire</a:t>
            </a:r>
          </a:p>
          <a:p>
            <a:pPr marL="0" indent="0">
              <a:buNone/>
            </a:pPr>
            <a:endParaRPr lang="en-GB" dirty="0">
              <a:solidFill>
                <a:schemeClr val="accent6">
                  <a:lumMod val="50000"/>
                </a:schemeClr>
              </a:solidFill>
            </a:endParaRPr>
          </a:p>
        </p:txBody>
      </p:sp>
      <p:sp>
        <p:nvSpPr>
          <p:cNvPr id="4" name="Rectangle 3"/>
          <p:cNvSpPr/>
          <p:nvPr/>
        </p:nvSpPr>
        <p:spPr>
          <a:xfrm>
            <a:off x="3319448" y="6063218"/>
            <a:ext cx="6096000" cy="646331"/>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dirty="0">
                <a:solidFill>
                  <a:srgbClr val="38761D"/>
                </a:solidFill>
                <a:latin typeface="Arial" panose="020B0604020202020204" pitchFamily="34" charset="0"/>
              </a:rPr>
              <a:t>Aspire to Achieve</a:t>
            </a:r>
            <a:endParaRPr lang="en-GB" dirty="0"/>
          </a:p>
        </p:txBody>
      </p:sp>
    </p:spTree>
    <p:extLst>
      <p:ext uri="{BB962C8B-B14F-4D97-AF65-F5344CB8AC3E}">
        <p14:creationId xmlns:p14="http://schemas.microsoft.com/office/powerpoint/2010/main" val="2483945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600" dirty="0" smtClean="0">
                <a:solidFill>
                  <a:schemeClr val="accent6">
                    <a:lumMod val="50000"/>
                  </a:schemeClr>
                </a:solidFill>
              </a:rPr>
              <a:t>Matt O’Kelly</a:t>
            </a:r>
            <a:endParaRPr lang="en-GB" sz="6600" dirty="0">
              <a:solidFill>
                <a:schemeClr val="accent6">
                  <a:lumMod val="50000"/>
                </a:schemeClr>
              </a:solidFill>
            </a:endParaRPr>
          </a:p>
        </p:txBody>
      </p:sp>
      <p:sp>
        <p:nvSpPr>
          <p:cNvPr id="3" name="Subtitle 2"/>
          <p:cNvSpPr>
            <a:spLocks noGrp="1"/>
          </p:cNvSpPr>
          <p:nvPr>
            <p:ph type="subTitle" idx="1"/>
          </p:nvPr>
        </p:nvSpPr>
        <p:spPr>
          <a:xfrm>
            <a:off x="1524000" y="3643227"/>
            <a:ext cx="9144000" cy="1655762"/>
          </a:xfrm>
        </p:spPr>
        <p:txBody>
          <a:bodyPr>
            <a:normAutofit/>
          </a:bodyPr>
          <a:lstStyle/>
          <a:p>
            <a:r>
              <a:rPr lang="en-GB" sz="4000" dirty="0" smtClean="0">
                <a:solidFill>
                  <a:schemeClr val="accent6">
                    <a:lumMod val="50000"/>
                  </a:schemeClr>
                </a:solidFill>
              </a:rPr>
              <a:t>Associate Leader &amp; Head of Sixth Form</a:t>
            </a:r>
            <a:endParaRPr lang="en-GB" sz="4000" dirty="0">
              <a:solidFill>
                <a:schemeClr val="accent6">
                  <a:lumMod val="50000"/>
                </a:schemeClr>
              </a:solidFill>
            </a:endParaRPr>
          </a:p>
        </p:txBody>
      </p:sp>
      <p:sp>
        <p:nvSpPr>
          <p:cNvPr id="4" name="Rectangle 3"/>
          <p:cNvSpPr/>
          <p:nvPr/>
        </p:nvSpPr>
        <p:spPr>
          <a:xfrm>
            <a:off x="3204518" y="5945999"/>
            <a:ext cx="6096000" cy="1292662"/>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solidFill>
                <a:prstClr val="black"/>
              </a:solidFill>
            </a:endParaRPr>
          </a:p>
          <a:p>
            <a:pPr algn="ctr"/>
            <a:r>
              <a:rPr lang="en-GB" sz="2400" dirty="0">
                <a:solidFill>
                  <a:srgbClr val="38761D"/>
                </a:solidFill>
                <a:latin typeface="Arial" panose="020B0604020202020204" pitchFamily="34" charset="0"/>
              </a:rPr>
              <a:t>Aspire to Achieve</a:t>
            </a:r>
            <a:endParaRPr lang="en-GB" dirty="0">
              <a:solidFill>
                <a:prstClr val="black"/>
              </a:solidFill>
            </a:endParaRPr>
          </a:p>
          <a:p>
            <a:r>
              <a:rPr lang="en-GB" dirty="0">
                <a:solidFill>
                  <a:prstClr val="black"/>
                </a:solidFill>
              </a:rPr>
              <a:t/>
            </a: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3132493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solidFill>
                  <a:schemeClr val="accent6">
                    <a:lumMod val="50000"/>
                  </a:schemeClr>
                </a:solidFill>
                <a:latin typeface="+mn-lt"/>
                <a:ea typeface="Calibri" panose="020F0502020204030204" pitchFamily="34" charset="0"/>
                <a:cs typeface="Calibri" panose="020F0502020204030204" pitchFamily="34" charset="0"/>
              </a:rPr>
              <a:t>UCAS Apply 2020</a:t>
            </a:r>
            <a:endParaRPr lang="en-GB" dirty="0">
              <a:solidFill>
                <a:schemeClr val="accent6">
                  <a:lumMod val="50000"/>
                </a:schemeClr>
              </a:solidFill>
              <a:latin typeface="+mn-lt"/>
            </a:endParaRPr>
          </a:p>
        </p:txBody>
      </p:sp>
      <p:sp>
        <p:nvSpPr>
          <p:cNvPr id="3" name="Content Placeholder 2"/>
          <p:cNvSpPr>
            <a:spLocks noGrp="1"/>
          </p:cNvSpPr>
          <p:nvPr>
            <p:ph idx="1"/>
          </p:nvPr>
        </p:nvSpPr>
        <p:spPr/>
        <p:txBody>
          <a:bodyPr/>
          <a:lstStyle/>
          <a:p>
            <a:r>
              <a:rPr lang="en-GB" altLang="en-US" dirty="0">
                <a:solidFill>
                  <a:schemeClr val="accent6">
                    <a:lumMod val="50000"/>
                  </a:schemeClr>
                </a:solidFill>
                <a:ea typeface="Calibri" panose="020F0502020204030204" pitchFamily="34" charset="0"/>
                <a:cs typeface="Calibri" panose="020F0502020204030204" pitchFamily="34" charset="0"/>
              </a:rPr>
              <a:t>On-line application completed in Character Development Groups and at home. Use appropriate email address</a:t>
            </a:r>
          </a:p>
          <a:p>
            <a:endParaRPr lang="en-GB" altLang="en-US" dirty="0">
              <a:solidFill>
                <a:schemeClr val="accent6">
                  <a:lumMod val="50000"/>
                </a:schemeClr>
              </a:solidFill>
              <a:ea typeface="Calibri" panose="020F0502020204030204" pitchFamily="34" charset="0"/>
              <a:cs typeface="Calibri" panose="020F0502020204030204" pitchFamily="34" charset="0"/>
            </a:endParaRPr>
          </a:p>
          <a:p>
            <a:r>
              <a:rPr lang="en-GB" altLang="en-US" dirty="0">
                <a:solidFill>
                  <a:schemeClr val="accent6">
                    <a:lumMod val="50000"/>
                  </a:schemeClr>
                </a:solidFill>
                <a:ea typeface="Calibri" panose="020F0502020204030204" pitchFamily="34" charset="0"/>
                <a:cs typeface="Calibri" panose="020F0502020204030204" pitchFamily="34" charset="0"/>
              </a:rPr>
              <a:t>Research</a:t>
            </a:r>
          </a:p>
          <a:p>
            <a:endParaRPr lang="en-GB" altLang="en-US" dirty="0">
              <a:solidFill>
                <a:schemeClr val="accent6">
                  <a:lumMod val="50000"/>
                </a:schemeClr>
              </a:solidFill>
              <a:ea typeface="Calibri" panose="020F0502020204030204" pitchFamily="34" charset="0"/>
              <a:cs typeface="Calibri" panose="020F0502020204030204" pitchFamily="34" charset="0"/>
            </a:endParaRPr>
          </a:p>
          <a:p>
            <a:r>
              <a:rPr lang="en-GB" altLang="en-US" dirty="0">
                <a:solidFill>
                  <a:schemeClr val="accent6">
                    <a:lumMod val="50000"/>
                  </a:schemeClr>
                </a:solidFill>
                <a:ea typeface="Calibri" panose="020F0502020204030204" pitchFamily="34" charset="0"/>
                <a:cs typeface="Calibri" panose="020F0502020204030204" pitchFamily="34" charset="0"/>
              </a:rPr>
              <a:t>Open days</a:t>
            </a:r>
          </a:p>
          <a:p>
            <a:endParaRPr lang="en-GB" dirty="0"/>
          </a:p>
        </p:txBody>
      </p:sp>
      <p:pic>
        <p:nvPicPr>
          <p:cNvPr id="4" name="Picture 3"/>
          <p:cNvPicPr>
            <a:picLocks noChangeAspect="1"/>
          </p:cNvPicPr>
          <p:nvPr/>
        </p:nvPicPr>
        <p:blipFill>
          <a:blip r:embed="rId2"/>
          <a:stretch>
            <a:fillRect/>
          </a:stretch>
        </p:blipFill>
        <p:spPr>
          <a:xfrm>
            <a:off x="5305167" y="2922024"/>
            <a:ext cx="4711724" cy="4661902"/>
          </a:xfrm>
          <a:prstGeom prst="rect">
            <a:avLst/>
          </a:prstGeom>
        </p:spPr>
      </p:pic>
      <p:sp>
        <p:nvSpPr>
          <p:cNvPr id="6" name="Rectangle 5"/>
          <p:cNvSpPr/>
          <p:nvPr/>
        </p:nvSpPr>
        <p:spPr>
          <a:xfrm>
            <a:off x="2968871" y="6067467"/>
            <a:ext cx="6096000" cy="646331"/>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dirty="0">
                <a:solidFill>
                  <a:srgbClr val="38761D"/>
                </a:solidFill>
                <a:latin typeface="Arial" panose="020B0604020202020204" pitchFamily="34" charset="0"/>
              </a:rPr>
              <a:t>Aspire to Achieve</a:t>
            </a:r>
            <a:endParaRPr lang="en-GB" dirty="0"/>
          </a:p>
        </p:txBody>
      </p:sp>
    </p:spTree>
    <p:extLst>
      <p:ext uri="{BB962C8B-B14F-4D97-AF65-F5344CB8AC3E}">
        <p14:creationId xmlns:p14="http://schemas.microsoft.com/office/powerpoint/2010/main" val="3119387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6">
                    <a:lumMod val="50000"/>
                  </a:schemeClr>
                </a:solidFill>
                <a:latin typeface="+mn-lt"/>
              </a:rPr>
              <a:t>UCAS Applications September 2020</a:t>
            </a:r>
          </a:p>
        </p:txBody>
      </p:sp>
      <p:sp>
        <p:nvSpPr>
          <p:cNvPr id="3" name="Content Placeholder 2"/>
          <p:cNvSpPr>
            <a:spLocks noGrp="1"/>
          </p:cNvSpPr>
          <p:nvPr>
            <p:ph idx="1"/>
          </p:nvPr>
        </p:nvSpPr>
        <p:spPr/>
        <p:txBody>
          <a:bodyPr/>
          <a:lstStyle/>
          <a:p>
            <a:r>
              <a:rPr lang="en-GB" dirty="0">
                <a:solidFill>
                  <a:schemeClr val="accent6">
                    <a:lumMod val="50000"/>
                  </a:schemeClr>
                </a:solidFill>
              </a:rPr>
              <a:t>Cost: £25 for two – five choices and £20 for single choice</a:t>
            </a:r>
          </a:p>
          <a:p>
            <a:endParaRPr lang="en-GB" dirty="0">
              <a:solidFill>
                <a:schemeClr val="accent6">
                  <a:lumMod val="50000"/>
                </a:schemeClr>
              </a:solidFill>
            </a:endParaRPr>
          </a:p>
          <a:p>
            <a:r>
              <a:rPr lang="en-GB" dirty="0">
                <a:solidFill>
                  <a:schemeClr val="accent6">
                    <a:lumMod val="50000"/>
                  </a:schemeClr>
                </a:solidFill>
              </a:rPr>
              <a:t>Total of 5 choices in no order of preference</a:t>
            </a:r>
          </a:p>
          <a:p>
            <a:endParaRPr lang="en-GB" dirty="0">
              <a:solidFill>
                <a:schemeClr val="accent6">
                  <a:lumMod val="50000"/>
                </a:schemeClr>
              </a:solidFill>
            </a:endParaRPr>
          </a:p>
          <a:p>
            <a:r>
              <a:rPr lang="en-GB" dirty="0">
                <a:solidFill>
                  <a:schemeClr val="accent6">
                    <a:lumMod val="50000"/>
                  </a:schemeClr>
                </a:solidFill>
              </a:rPr>
              <a:t>References written by teachers and CDC’s, with final review by Head of Sixth Form</a:t>
            </a:r>
          </a:p>
          <a:p>
            <a:endParaRPr lang="en-GB" dirty="0">
              <a:solidFill>
                <a:schemeClr val="accent6">
                  <a:lumMod val="50000"/>
                </a:schemeClr>
              </a:solidFill>
            </a:endParaRPr>
          </a:p>
        </p:txBody>
      </p:sp>
      <p:sp>
        <p:nvSpPr>
          <p:cNvPr id="5" name="Rectangle 4"/>
          <p:cNvSpPr/>
          <p:nvPr/>
        </p:nvSpPr>
        <p:spPr>
          <a:xfrm>
            <a:off x="3048000" y="6079695"/>
            <a:ext cx="6096000" cy="646331"/>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dirty="0">
                <a:solidFill>
                  <a:srgbClr val="38761D"/>
                </a:solidFill>
                <a:latin typeface="Arial" panose="020B0604020202020204" pitchFamily="34" charset="0"/>
              </a:rPr>
              <a:t>Aspire to Achieve</a:t>
            </a:r>
            <a:endParaRPr lang="en-GB" dirty="0"/>
          </a:p>
        </p:txBody>
      </p:sp>
    </p:spTree>
    <p:extLst>
      <p:ext uri="{BB962C8B-B14F-4D97-AF65-F5344CB8AC3E}">
        <p14:creationId xmlns:p14="http://schemas.microsoft.com/office/powerpoint/2010/main" val="30503078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6">
                    <a:lumMod val="50000"/>
                  </a:schemeClr>
                </a:solidFill>
                <a:latin typeface="+mn-lt"/>
              </a:rPr>
              <a:t>Personal </a:t>
            </a:r>
            <a:r>
              <a:rPr lang="en-GB" dirty="0" smtClean="0">
                <a:solidFill>
                  <a:schemeClr val="accent6">
                    <a:lumMod val="50000"/>
                  </a:schemeClr>
                </a:solidFill>
                <a:latin typeface="+mn-lt"/>
              </a:rPr>
              <a:t>Statements</a:t>
            </a:r>
            <a:endParaRPr lang="en-GB" dirty="0">
              <a:solidFill>
                <a:schemeClr val="accent6">
                  <a:lumMod val="50000"/>
                </a:schemeClr>
              </a:solidFill>
              <a:latin typeface="+mn-lt"/>
            </a:endParaRPr>
          </a:p>
        </p:txBody>
      </p:sp>
      <p:sp>
        <p:nvSpPr>
          <p:cNvPr id="3" name="Content Placeholder 2"/>
          <p:cNvSpPr>
            <a:spLocks noGrp="1"/>
          </p:cNvSpPr>
          <p:nvPr>
            <p:ph idx="1"/>
          </p:nvPr>
        </p:nvSpPr>
        <p:spPr/>
        <p:txBody>
          <a:bodyPr/>
          <a:lstStyle/>
          <a:p>
            <a:r>
              <a:rPr lang="en-GB" dirty="0">
                <a:solidFill>
                  <a:schemeClr val="accent6">
                    <a:lumMod val="50000"/>
                  </a:schemeClr>
                </a:solidFill>
              </a:rPr>
              <a:t>Personal statement – suggested structure. Course choice? My A levels. My Community service. Why me?</a:t>
            </a:r>
          </a:p>
          <a:p>
            <a:endParaRPr lang="en-GB" dirty="0">
              <a:solidFill>
                <a:schemeClr val="accent6">
                  <a:lumMod val="50000"/>
                </a:schemeClr>
              </a:solidFill>
            </a:endParaRPr>
          </a:p>
          <a:p>
            <a:r>
              <a:rPr lang="en-GB" dirty="0">
                <a:solidFill>
                  <a:schemeClr val="accent6">
                    <a:lumMod val="50000"/>
                  </a:schemeClr>
                </a:solidFill>
              </a:rPr>
              <a:t>Personal statement length: 4000 characters or 47 lines</a:t>
            </a:r>
          </a:p>
          <a:p>
            <a:endParaRPr lang="en-GB" dirty="0">
              <a:solidFill>
                <a:schemeClr val="accent6">
                  <a:lumMod val="50000"/>
                </a:schemeClr>
              </a:solidFill>
            </a:endParaRPr>
          </a:p>
          <a:p>
            <a:r>
              <a:rPr lang="en-GB" dirty="0" smtClean="0">
                <a:solidFill>
                  <a:schemeClr val="accent6">
                    <a:lumMod val="50000"/>
                  </a:schemeClr>
                </a:solidFill>
              </a:rPr>
              <a:t>Online support available </a:t>
            </a:r>
            <a:r>
              <a:rPr lang="en-GB" dirty="0">
                <a:solidFill>
                  <a:schemeClr val="accent6">
                    <a:lumMod val="50000"/>
                  </a:schemeClr>
                </a:solidFill>
              </a:rPr>
              <a:t>on Unifrog</a:t>
            </a:r>
          </a:p>
          <a:p>
            <a:endParaRPr lang="en-GB" dirty="0">
              <a:solidFill>
                <a:schemeClr val="accent6">
                  <a:lumMod val="50000"/>
                </a:schemeClr>
              </a:solidFill>
            </a:endParaRPr>
          </a:p>
        </p:txBody>
      </p:sp>
      <p:sp>
        <p:nvSpPr>
          <p:cNvPr id="4" name="Rectangle 3"/>
          <p:cNvSpPr/>
          <p:nvPr/>
        </p:nvSpPr>
        <p:spPr>
          <a:xfrm>
            <a:off x="3048000" y="6115562"/>
            <a:ext cx="6096000" cy="646331"/>
          </a:xfrm>
          <a:prstGeom prst="rect">
            <a:avLst/>
          </a:prstGeom>
        </p:spPr>
        <p:txBody>
          <a:bodyPr>
            <a:spAutoFit/>
          </a:bodyPr>
          <a:lstStyle/>
          <a:p>
            <a:pPr algn="ctr"/>
            <a:r>
              <a:rPr lang="en-GB" i="1">
                <a:solidFill>
                  <a:srgbClr val="38761D"/>
                </a:solidFill>
                <a:latin typeface="Arial" panose="020B0604020202020204" pitchFamily="34" charset="0"/>
              </a:rPr>
              <a:t>‘Our School has a Mind to be Kind’</a:t>
            </a:r>
            <a:endParaRPr lang="en-GB"/>
          </a:p>
          <a:p>
            <a:pPr algn="ctr"/>
            <a:r>
              <a:rPr lang="en-GB">
                <a:solidFill>
                  <a:srgbClr val="38761D"/>
                </a:solidFill>
                <a:latin typeface="Arial" panose="020B0604020202020204" pitchFamily="34" charset="0"/>
              </a:rPr>
              <a:t>Aspire to Achieve</a:t>
            </a:r>
            <a:endParaRPr lang="en-GB" dirty="0"/>
          </a:p>
        </p:txBody>
      </p:sp>
    </p:spTree>
    <p:extLst>
      <p:ext uri="{BB962C8B-B14F-4D97-AF65-F5344CB8AC3E}">
        <p14:creationId xmlns:p14="http://schemas.microsoft.com/office/powerpoint/2010/main" val="3752099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57BF6-7D89-4079-8F91-FB58423D18EB}"/>
              </a:ext>
            </a:extLst>
          </p:cNvPr>
          <p:cNvSpPr txBox="1"/>
          <p:nvPr/>
        </p:nvSpPr>
        <p:spPr>
          <a:xfrm>
            <a:off x="1440191" y="3155576"/>
            <a:ext cx="8928848" cy="1569660"/>
          </a:xfrm>
          <a:prstGeom prst="rect">
            <a:avLst/>
          </a:prstGeom>
          <a:noFill/>
        </p:spPr>
        <p:txBody>
          <a:bodyPr wrap="square" rtlCol="0">
            <a:spAutoFit/>
          </a:bodyPr>
          <a:lstStyle/>
          <a:p>
            <a:r>
              <a:rPr lang="en-GB" sz="4800" dirty="0">
                <a:solidFill>
                  <a:prstClr val="white"/>
                </a:solidFill>
                <a:latin typeface="Open Sans" panose="020B0606030504020204"/>
              </a:rPr>
              <a:t>Introduction to Unifrog:</a:t>
            </a:r>
          </a:p>
          <a:p>
            <a:r>
              <a:rPr lang="en-GB" sz="4800" dirty="0" smtClean="0">
                <a:solidFill>
                  <a:prstClr val="white"/>
                </a:solidFill>
                <a:latin typeface="Open Sans" panose="020B0606030504020204"/>
              </a:rPr>
              <a:t>Next Steps Evening</a:t>
            </a:r>
            <a:endParaRPr lang="en-GB" sz="4800" dirty="0">
              <a:solidFill>
                <a:prstClr val="white"/>
              </a:solidFill>
              <a:latin typeface="Open Sans" panose="020B0606030504020204"/>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1206" y="3441623"/>
            <a:ext cx="1326200" cy="1890541"/>
          </a:xfrm>
          <a:prstGeom prst="rect">
            <a:avLst/>
          </a:prstGeom>
        </p:spPr>
      </p:pic>
      <p:sp>
        <p:nvSpPr>
          <p:cNvPr id="2" name="Rectangle 1"/>
          <p:cNvSpPr/>
          <p:nvPr/>
        </p:nvSpPr>
        <p:spPr>
          <a:xfrm>
            <a:off x="3113903" y="6058240"/>
            <a:ext cx="6096000" cy="738664"/>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dirty="0" smtClean="0">
                <a:ln>
                  <a:noFill/>
                </a:ln>
                <a:solidFill>
                  <a:schemeClr val="bg1"/>
                </a:solidFill>
                <a:effectLst/>
                <a:uLnTx/>
                <a:uFillTx/>
                <a:latin typeface="Arial" panose="020B0604020202020204" pitchFamily="34" charset="0"/>
              </a:rPr>
              <a:t>‘Our School has a Mind to be Kind’</a:t>
            </a:r>
            <a:endParaRPr kumimoji="0" lang="en-GB" sz="1800" b="0" i="0" u="none" strike="noStrike" kern="0" cap="none" spc="0" normalizeH="0" baseline="0" noProof="0" dirty="0" smtClean="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smtClean="0">
                <a:ln>
                  <a:noFill/>
                </a:ln>
                <a:solidFill>
                  <a:schemeClr val="bg1"/>
                </a:solidFill>
                <a:effectLst/>
                <a:uLnTx/>
                <a:uFillTx/>
                <a:latin typeface="Arial" panose="020B0604020202020204" pitchFamily="34" charset="0"/>
              </a:rPr>
              <a:t>Aspire to Achieve</a:t>
            </a:r>
            <a:endParaRPr kumimoji="0" lang="en-GB" sz="18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9236609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3DC7F0-F733-4AA8-B5E1-895F12DEDE81}"/>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white"/>
                </a:solidFill>
                <a:latin typeface="Open Sans" panose="020B0606030504020204"/>
              </a:rPr>
              <a:t>What is Unifrog?</a:t>
            </a:r>
          </a:p>
        </p:txBody>
      </p:sp>
      <p:sp>
        <p:nvSpPr>
          <p:cNvPr id="7" name="TextBox 6">
            <a:extLst>
              <a:ext uri="{FF2B5EF4-FFF2-40B4-BE49-F238E27FC236}">
                <a16:creationId xmlns:a16="http://schemas.microsoft.com/office/drawing/2014/main" id="{3E484326-79ED-4576-9696-E307568EB5AD}"/>
              </a:ext>
            </a:extLst>
          </p:cNvPr>
          <p:cNvSpPr txBox="1"/>
          <p:nvPr/>
        </p:nvSpPr>
        <p:spPr>
          <a:xfrm>
            <a:off x="179293" y="1626931"/>
            <a:ext cx="11743765" cy="391126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Unifrog believe that destinations - where students end up after school - is even more important than their academic performance. They partner with schools to support students to progress into the best opportunity for them.</a:t>
            </a:r>
          </a:p>
          <a:p>
            <a:pPr marL="342900" indent="-342900">
              <a:lnSpc>
                <a:spcPct val="150000"/>
              </a:lnSpc>
              <a:buFont typeface="Arial" panose="020B0604020202020204" pitchFamily="34" charset="0"/>
              <a:buChar char="•"/>
            </a:pPr>
            <a:endPar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Unifrog do this by providing a one-stop-shop where students can explore their interests, then find and successfully apply for their best next-step after school.</a:t>
            </a:r>
          </a:p>
          <a:p>
            <a:pPr marL="342900" indent="-342900">
              <a:lnSpc>
                <a:spcPct val="150000"/>
              </a:lnSpc>
              <a:buFont typeface="Arial" panose="020B0604020202020204" pitchFamily="34" charset="0"/>
              <a:buChar char="•"/>
            </a:pPr>
            <a:endParaRPr lang="en-GB" sz="2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3"/>
          <a:stretch>
            <a:fillRect/>
          </a:stretch>
        </p:blipFill>
        <p:spPr>
          <a:xfrm>
            <a:off x="179293" y="5698548"/>
            <a:ext cx="632095" cy="902993"/>
          </a:xfrm>
          <a:prstGeom prst="rect">
            <a:avLst/>
          </a:prstGeom>
        </p:spPr>
      </p:pic>
    </p:spTree>
    <p:extLst>
      <p:ext uri="{BB962C8B-B14F-4D97-AF65-F5344CB8AC3E}">
        <p14:creationId xmlns:p14="http://schemas.microsoft.com/office/powerpoint/2010/main" val="3030059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600" dirty="0" smtClean="0">
                <a:solidFill>
                  <a:schemeClr val="accent6">
                    <a:lumMod val="50000"/>
                  </a:schemeClr>
                </a:solidFill>
              </a:rPr>
              <a:t>Kate Carter</a:t>
            </a:r>
            <a:endParaRPr lang="en-GB" sz="6600" dirty="0">
              <a:solidFill>
                <a:schemeClr val="accent6">
                  <a:lumMod val="50000"/>
                </a:schemeClr>
              </a:solidFill>
            </a:endParaRPr>
          </a:p>
        </p:txBody>
      </p:sp>
      <p:sp>
        <p:nvSpPr>
          <p:cNvPr id="3" name="Subtitle 2"/>
          <p:cNvSpPr>
            <a:spLocks noGrp="1"/>
          </p:cNvSpPr>
          <p:nvPr>
            <p:ph type="subTitle" idx="1"/>
          </p:nvPr>
        </p:nvSpPr>
        <p:spPr>
          <a:xfrm>
            <a:off x="1524000" y="3643227"/>
            <a:ext cx="9144000" cy="1655762"/>
          </a:xfrm>
        </p:spPr>
        <p:txBody>
          <a:bodyPr>
            <a:normAutofit/>
          </a:bodyPr>
          <a:lstStyle/>
          <a:p>
            <a:r>
              <a:rPr lang="en-GB" sz="4000" dirty="0" err="1" smtClean="0">
                <a:solidFill>
                  <a:schemeClr val="accent6">
                    <a:lumMod val="50000"/>
                  </a:schemeClr>
                </a:solidFill>
              </a:rPr>
              <a:t>iSales</a:t>
            </a:r>
            <a:r>
              <a:rPr lang="en-GB" sz="4000" dirty="0" smtClean="0">
                <a:solidFill>
                  <a:schemeClr val="accent6">
                    <a:lumMod val="50000"/>
                  </a:schemeClr>
                </a:solidFill>
              </a:rPr>
              <a:t> Academy - Apprenticeships</a:t>
            </a:r>
            <a:endParaRPr lang="en-GB" sz="4000" dirty="0">
              <a:solidFill>
                <a:schemeClr val="accent6">
                  <a:lumMod val="50000"/>
                </a:schemeClr>
              </a:solidFill>
            </a:endParaRPr>
          </a:p>
        </p:txBody>
      </p:sp>
      <p:sp>
        <p:nvSpPr>
          <p:cNvPr id="4" name="Rectangle 3"/>
          <p:cNvSpPr/>
          <p:nvPr/>
        </p:nvSpPr>
        <p:spPr>
          <a:xfrm>
            <a:off x="3204518" y="5945999"/>
            <a:ext cx="6096000" cy="1292662"/>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sz="2400" dirty="0">
                <a:solidFill>
                  <a:srgbClr val="38761D"/>
                </a:solidFill>
                <a:latin typeface="Arial" panose="020B0604020202020204" pitchFamily="34" charset="0"/>
              </a:rPr>
              <a:t>Aspire to Achieve</a:t>
            </a:r>
            <a:endParaRPr lang="en-GB" dirty="0"/>
          </a:p>
          <a:p>
            <a:r>
              <a:rPr lang="en-GB" dirty="0"/>
              <a:t/>
            </a:r>
            <a:br>
              <a:rPr lang="en-GB" dirty="0"/>
            </a:br>
            <a:endParaRPr lang="en-GB" dirty="0"/>
          </a:p>
        </p:txBody>
      </p:sp>
      <p:pic>
        <p:nvPicPr>
          <p:cNvPr id="5" name="Picture 4"/>
          <p:cNvPicPr>
            <a:picLocks noChangeAspect="1"/>
          </p:cNvPicPr>
          <p:nvPr/>
        </p:nvPicPr>
        <p:blipFill>
          <a:blip r:embed="rId2"/>
          <a:stretch>
            <a:fillRect/>
          </a:stretch>
        </p:blipFill>
        <p:spPr>
          <a:xfrm>
            <a:off x="9424085" y="5150942"/>
            <a:ext cx="2340573" cy="1225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16557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98"/>
        <p:cNvGrpSpPr/>
        <p:nvPr/>
      </p:nvGrpSpPr>
      <p:grpSpPr>
        <a:xfrm>
          <a:off x="0" y="0"/>
          <a:ext cx="0" cy="0"/>
          <a:chOff x="0" y="0"/>
          <a:chExt cx="0" cy="0"/>
        </a:xfrm>
      </p:grpSpPr>
      <p:sp>
        <p:nvSpPr>
          <p:cNvPr id="1200" name="Google Shape;1200;p150"/>
          <p:cNvSpPr txBox="1"/>
          <p:nvPr/>
        </p:nvSpPr>
        <p:spPr>
          <a:xfrm>
            <a:off x="4779479" y="504454"/>
            <a:ext cx="3457749" cy="403300"/>
          </a:xfrm>
          <a:prstGeom prst="rect">
            <a:avLst/>
          </a:prstGeom>
          <a:noFill/>
          <a:ln>
            <a:noFill/>
          </a:ln>
        </p:spPr>
        <p:txBody>
          <a:bodyPr spcFirstLastPara="1" wrap="square" lIns="91425" tIns="45700" rIns="91425" bIns="45700" anchor="b" anchorCtr="0">
            <a:noAutofit/>
          </a:bodyPr>
          <a:lstStyle/>
          <a:p>
            <a:pPr algn="ctr">
              <a:lnSpc>
                <a:spcPct val="80000"/>
              </a:lnSpc>
              <a:buClr>
                <a:srgbClr val="595959"/>
              </a:buClr>
              <a:buSzPts val="2590"/>
              <a:buFont typeface="Calibri"/>
              <a:buNone/>
            </a:pPr>
            <a:endParaRPr dirty="0">
              <a:solidFill>
                <a:prstClr val="black"/>
              </a:solidFill>
            </a:endParaRPr>
          </a:p>
        </p:txBody>
      </p:sp>
      <p:grpSp>
        <p:nvGrpSpPr>
          <p:cNvPr id="1203" name="Google Shape;1203;p150"/>
          <p:cNvGrpSpPr/>
          <p:nvPr/>
        </p:nvGrpSpPr>
        <p:grpSpPr>
          <a:xfrm>
            <a:off x="2609095" y="1756201"/>
            <a:ext cx="2476414" cy="3747341"/>
            <a:chOff x="7226691" y="1262661"/>
            <a:chExt cx="2504586" cy="3893922"/>
          </a:xfrm>
        </p:grpSpPr>
        <p:sp>
          <p:nvSpPr>
            <p:cNvPr id="1204" name="Google Shape;1204;p150">
              <a:hlinkClick r:id="" action="ppaction://noaction"/>
            </p:cNvPr>
            <p:cNvSpPr txBox="1"/>
            <p:nvPr/>
          </p:nvSpPr>
          <p:spPr>
            <a:xfrm>
              <a:off x="7471463" y="4804785"/>
              <a:ext cx="2015045" cy="351798"/>
            </a:xfrm>
            <a:prstGeom prst="rect">
              <a:avLst/>
            </a:prstGeom>
            <a:solidFill>
              <a:srgbClr val="F90505"/>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Canadian universities</a:t>
              </a:r>
              <a:endParaRPr sz="1600" dirty="0">
                <a:solidFill>
                  <a:prstClr val="white"/>
                </a:solidFill>
                <a:ea typeface="Calibri"/>
                <a:cs typeface="Calibri"/>
                <a:sym typeface="Calibri"/>
              </a:endParaRPr>
            </a:p>
          </p:txBody>
        </p:sp>
        <p:sp>
          <p:nvSpPr>
            <p:cNvPr id="1205" name="Google Shape;1205;p150">
              <a:hlinkClick r:id="" action="ppaction://noaction"/>
            </p:cNvPr>
            <p:cNvSpPr txBox="1"/>
            <p:nvPr/>
          </p:nvSpPr>
          <p:spPr>
            <a:xfrm>
              <a:off x="7464601" y="4341526"/>
              <a:ext cx="2015046" cy="351797"/>
            </a:xfrm>
            <a:prstGeom prst="rect">
              <a:avLst/>
            </a:prstGeom>
            <a:solidFill>
              <a:srgbClr val="FF7901"/>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College/ Sixth Form</a:t>
              </a:r>
              <a:endParaRPr dirty="0">
                <a:solidFill>
                  <a:prstClr val="black"/>
                </a:solidFill>
              </a:endParaRPr>
            </a:p>
          </p:txBody>
        </p:sp>
        <p:sp>
          <p:nvSpPr>
            <p:cNvPr id="1206" name="Google Shape;1206;p150">
              <a:hlinkClick r:id="" action="ppaction://noaction"/>
            </p:cNvPr>
            <p:cNvSpPr txBox="1"/>
            <p:nvPr/>
          </p:nvSpPr>
          <p:spPr>
            <a:xfrm>
              <a:off x="7464602" y="3399091"/>
              <a:ext cx="2015045" cy="347532"/>
            </a:xfrm>
            <a:prstGeom prst="rect">
              <a:avLst/>
            </a:prstGeom>
            <a:solidFill>
              <a:srgbClr val="007EFA"/>
            </a:solidFill>
            <a:ln>
              <a:noFill/>
            </a:ln>
          </p:spPr>
          <p:txBody>
            <a:bodyPr spcFirstLastPara="1" wrap="square" lIns="91425" tIns="45700" rIns="91425" bIns="45700" anchor="t" anchorCtr="0">
              <a:noAutofit/>
            </a:bodyPr>
            <a:lstStyle/>
            <a:p>
              <a:r>
                <a:rPr lang="en-GB" sz="1600">
                  <a:solidFill>
                    <a:prstClr val="white"/>
                  </a:solidFill>
                  <a:ea typeface="Calibri"/>
                  <a:cs typeface="Calibri"/>
                  <a:sym typeface="Calibri"/>
                </a:rPr>
                <a:t>Oxbridge</a:t>
              </a:r>
              <a:endParaRPr>
                <a:solidFill>
                  <a:prstClr val="black"/>
                </a:solidFill>
              </a:endParaRPr>
            </a:p>
          </p:txBody>
        </p:sp>
        <p:sp>
          <p:nvSpPr>
            <p:cNvPr id="1207" name="Google Shape;1207;p150">
              <a:hlinkClick r:id="" action="ppaction://noaction"/>
            </p:cNvPr>
            <p:cNvSpPr txBox="1"/>
            <p:nvPr/>
          </p:nvSpPr>
          <p:spPr>
            <a:xfrm>
              <a:off x="7464601" y="3863508"/>
              <a:ext cx="2015046" cy="347532"/>
            </a:xfrm>
            <a:prstGeom prst="rect">
              <a:avLst/>
            </a:prstGeom>
            <a:solidFill>
              <a:srgbClr val="EC44F2"/>
            </a:solidFill>
            <a:ln>
              <a:noFill/>
            </a:ln>
          </p:spPr>
          <p:txBody>
            <a:bodyPr spcFirstLastPara="1" wrap="square" lIns="91425" tIns="45700" rIns="91425" bIns="45700" anchor="t" anchorCtr="0">
              <a:noAutofit/>
            </a:bodyPr>
            <a:lstStyle/>
            <a:p>
              <a:r>
                <a:rPr lang="en-GB" sz="1600">
                  <a:solidFill>
                    <a:prstClr val="white"/>
                  </a:solidFill>
                  <a:ea typeface="Calibri"/>
                  <a:cs typeface="Calibri"/>
                  <a:sym typeface="Calibri"/>
                </a:rPr>
                <a:t>Apprenticeships</a:t>
              </a:r>
              <a:endParaRPr>
                <a:solidFill>
                  <a:prstClr val="black"/>
                </a:solidFill>
              </a:endParaRPr>
            </a:p>
          </p:txBody>
        </p:sp>
        <p:sp>
          <p:nvSpPr>
            <p:cNvPr id="1208" name="Google Shape;1208;p150">
              <a:hlinkClick r:id="" action="ppaction://noaction"/>
            </p:cNvPr>
            <p:cNvSpPr txBox="1"/>
            <p:nvPr/>
          </p:nvSpPr>
          <p:spPr>
            <a:xfrm>
              <a:off x="7464604" y="2932306"/>
              <a:ext cx="2015045" cy="347532"/>
            </a:xfrm>
            <a:prstGeom prst="rect">
              <a:avLst/>
            </a:prstGeom>
            <a:solidFill>
              <a:srgbClr val="625CA2"/>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European universities</a:t>
              </a:r>
              <a:endParaRPr dirty="0">
                <a:solidFill>
                  <a:prstClr val="black"/>
                </a:solidFill>
              </a:endParaRPr>
            </a:p>
          </p:txBody>
        </p:sp>
        <p:sp>
          <p:nvSpPr>
            <p:cNvPr id="1209" name="Google Shape;1209;p150"/>
            <p:cNvSpPr txBox="1"/>
            <p:nvPr/>
          </p:nvSpPr>
          <p:spPr>
            <a:xfrm>
              <a:off x="7226691" y="1262661"/>
              <a:ext cx="2504586" cy="461665"/>
            </a:xfrm>
            <a:prstGeom prst="rect">
              <a:avLst/>
            </a:prstGeom>
            <a:noFill/>
            <a:ln>
              <a:noFill/>
            </a:ln>
          </p:spPr>
          <p:txBody>
            <a:bodyPr spcFirstLastPara="1" wrap="square" lIns="91425" tIns="45700" rIns="91425" bIns="45700" anchor="t" anchorCtr="0">
              <a:noAutofit/>
            </a:bodyPr>
            <a:lstStyle/>
            <a:p>
              <a:pPr algn="ctr"/>
              <a:r>
                <a:rPr lang="en-GB" sz="1600" dirty="0">
                  <a:solidFill>
                    <a:srgbClr val="3F3F3F"/>
                  </a:solidFill>
                  <a:ea typeface="Calibri"/>
                  <a:cs typeface="Calibri"/>
                  <a:sym typeface="Calibri"/>
                </a:rPr>
                <a:t>Searching for</a:t>
              </a:r>
            </a:p>
            <a:p>
              <a:pPr algn="ctr"/>
              <a:r>
                <a:rPr lang="en-GB" sz="1600" dirty="0">
                  <a:solidFill>
                    <a:srgbClr val="3F3F3F"/>
                  </a:solidFill>
                  <a:ea typeface="Calibri"/>
                  <a:cs typeface="Calibri"/>
                  <a:sym typeface="Calibri"/>
                </a:rPr>
                <a:t>opportunities</a:t>
              </a:r>
              <a:endParaRPr sz="1050" dirty="0">
                <a:solidFill>
                  <a:prstClr val="black"/>
                </a:solidFill>
              </a:endParaRPr>
            </a:p>
          </p:txBody>
        </p:sp>
        <p:sp>
          <p:nvSpPr>
            <p:cNvPr id="1210" name="Google Shape;1210;p150">
              <a:hlinkClick r:id="" action="ppaction://noaction"/>
            </p:cNvPr>
            <p:cNvSpPr txBox="1"/>
            <p:nvPr/>
          </p:nvSpPr>
          <p:spPr>
            <a:xfrm>
              <a:off x="7464604" y="2469046"/>
              <a:ext cx="2015045" cy="347532"/>
            </a:xfrm>
            <a:prstGeom prst="rect">
              <a:avLst/>
            </a:prstGeom>
            <a:solidFill>
              <a:srgbClr val="2E65B6"/>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US universities</a:t>
              </a:r>
              <a:endParaRPr dirty="0">
                <a:solidFill>
                  <a:prstClr val="black"/>
                </a:solidFill>
              </a:endParaRPr>
            </a:p>
          </p:txBody>
        </p:sp>
        <p:sp>
          <p:nvSpPr>
            <p:cNvPr id="1211" name="Google Shape;1211;p150">
              <a:hlinkClick r:id="" action="ppaction://noaction"/>
            </p:cNvPr>
            <p:cNvSpPr txBox="1"/>
            <p:nvPr/>
          </p:nvSpPr>
          <p:spPr>
            <a:xfrm>
              <a:off x="7471463" y="1984631"/>
              <a:ext cx="2008185" cy="351797"/>
            </a:xfrm>
            <a:prstGeom prst="rect">
              <a:avLst/>
            </a:prstGeom>
            <a:solidFill>
              <a:srgbClr val="C00000"/>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UK universities</a:t>
              </a:r>
              <a:endParaRPr sz="1600" dirty="0">
                <a:solidFill>
                  <a:prstClr val="white"/>
                </a:solidFill>
                <a:ea typeface="Calibri"/>
                <a:cs typeface="Calibri"/>
                <a:sym typeface="Calibri"/>
              </a:endParaRPr>
            </a:p>
          </p:txBody>
        </p:sp>
      </p:grpSp>
      <p:sp>
        <p:nvSpPr>
          <p:cNvPr id="20" name="Google Shape;109;p15">
            <a:extLst>
              <a:ext uri="{FF2B5EF4-FFF2-40B4-BE49-F238E27FC236}">
                <a16:creationId xmlns:a16="http://schemas.microsoft.com/office/drawing/2014/main" id="{CB22A04E-5B52-0D48-9D8B-71E2E8BBF6CB}"/>
              </a:ext>
            </a:extLst>
          </p:cNvPr>
          <p:cNvSpPr txBox="1"/>
          <p:nvPr/>
        </p:nvSpPr>
        <p:spPr>
          <a:xfrm>
            <a:off x="645885" y="1771975"/>
            <a:ext cx="1867192" cy="444286"/>
          </a:xfrm>
          <a:prstGeom prst="rect">
            <a:avLst/>
          </a:prstGeom>
          <a:noFill/>
          <a:ln>
            <a:noFill/>
          </a:ln>
        </p:spPr>
        <p:txBody>
          <a:bodyPr spcFirstLastPara="1" wrap="square" lIns="91425" tIns="45700" rIns="91425" bIns="45700" anchor="t" anchorCtr="0">
            <a:noAutofit/>
          </a:bodyPr>
          <a:lstStyle/>
          <a:p>
            <a:pPr algn="ctr"/>
            <a:r>
              <a:rPr lang="en-GB" sz="1600" dirty="0">
                <a:solidFill>
                  <a:srgbClr val="3F3F3F"/>
                </a:solidFill>
                <a:ea typeface="Calibri"/>
                <a:cs typeface="Calibri"/>
                <a:sym typeface="Calibri"/>
              </a:rPr>
              <a:t>Exploring pathways</a:t>
            </a:r>
            <a:endParaRPr sz="1050" dirty="0">
              <a:solidFill>
                <a:prstClr val="black"/>
              </a:solidFill>
            </a:endParaRPr>
          </a:p>
        </p:txBody>
      </p:sp>
      <p:grpSp>
        <p:nvGrpSpPr>
          <p:cNvPr id="22" name="Google Shape;120;p16">
            <a:extLst>
              <a:ext uri="{FF2B5EF4-FFF2-40B4-BE49-F238E27FC236}">
                <a16:creationId xmlns:a16="http://schemas.microsoft.com/office/drawing/2014/main" id="{F421613C-D561-A846-A01B-101D5E9AA291}"/>
              </a:ext>
            </a:extLst>
          </p:cNvPr>
          <p:cNvGrpSpPr/>
          <p:nvPr/>
        </p:nvGrpSpPr>
        <p:grpSpPr>
          <a:xfrm>
            <a:off x="5075833" y="1756201"/>
            <a:ext cx="2228607" cy="1947729"/>
            <a:chOff x="6639677" y="1017894"/>
            <a:chExt cx="2602143" cy="2023914"/>
          </a:xfrm>
        </p:grpSpPr>
        <p:sp>
          <p:nvSpPr>
            <p:cNvPr id="23" name="Google Shape;121;p16">
              <a:hlinkClick r:id="" action="ppaction://noaction"/>
              <a:extLst>
                <a:ext uri="{FF2B5EF4-FFF2-40B4-BE49-F238E27FC236}">
                  <a16:creationId xmlns:a16="http://schemas.microsoft.com/office/drawing/2014/main" id="{A0B20990-2F6B-DC44-8000-AA2B1912D9D6}"/>
                </a:ext>
              </a:extLst>
            </p:cNvPr>
            <p:cNvSpPr txBox="1"/>
            <p:nvPr/>
          </p:nvSpPr>
          <p:spPr>
            <a:xfrm>
              <a:off x="6691286" y="1746807"/>
              <a:ext cx="2318400" cy="351798"/>
            </a:xfrm>
            <a:prstGeom prst="rect">
              <a:avLst/>
            </a:prstGeom>
            <a:solidFill>
              <a:srgbClr val="E660A6"/>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Activities</a:t>
              </a:r>
              <a:endParaRPr dirty="0">
                <a:solidFill>
                  <a:prstClr val="black"/>
                </a:solidFill>
              </a:endParaRPr>
            </a:p>
          </p:txBody>
        </p:sp>
        <p:sp>
          <p:nvSpPr>
            <p:cNvPr id="24" name="Google Shape;122;p16">
              <a:hlinkClick r:id="" action="ppaction://noaction"/>
              <a:extLst>
                <a:ext uri="{FF2B5EF4-FFF2-40B4-BE49-F238E27FC236}">
                  <a16:creationId xmlns:a16="http://schemas.microsoft.com/office/drawing/2014/main" id="{0DC99E2C-B085-B14D-8DB7-5C929A2F486E}"/>
                </a:ext>
              </a:extLst>
            </p:cNvPr>
            <p:cNvSpPr txBox="1"/>
            <p:nvPr/>
          </p:nvSpPr>
          <p:spPr>
            <a:xfrm>
              <a:off x="6691286" y="2686564"/>
              <a:ext cx="2318400" cy="355244"/>
            </a:xfrm>
            <a:prstGeom prst="rect">
              <a:avLst/>
            </a:prstGeom>
            <a:solidFill>
              <a:srgbClr val="5659D8"/>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Interactions</a:t>
              </a:r>
              <a:endParaRPr dirty="0">
                <a:solidFill>
                  <a:prstClr val="black"/>
                </a:solidFill>
              </a:endParaRPr>
            </a:p>
          </p:txBody>
        </p:sp>
        <p:sp>
          <p:nvSpPr>
            <p:cNvPr id="25" name="Google Shape;123;p16">
              <a:hlinkClick r:id="" action="ppaction://noaction"/>
              <a:extLst>
                <a:ext uri="{FF2B5EF4-FFF2-40B4-BE49-F238E27FC236}">
                  <a16:creationId xmlns:a16="http://schemas.microsoft.com/office/drawing/2014/main" id="{EB1E62AC-4FDB-9C48-AEE4-B366385922E9}"/>
                </a:ext>
              </a:extLst>
            </p:cNvPr>
            <p:cNvSpPr txBox="1"/>
            <p:nvPr/>
          </p:nvSpPr>
          <p:spPr>
            <a:xfrm>
              <a:off x="6691286" y="2229456"/>
              <a:ext cx="2318400" cy="347531"/>
            </a:xfrm>
            <a:prstGeom prst="rect">
              <a:avLst/>
            </a:prstGeom>
            <a:solidFill>
              <a:srgbClr val="9B59B6"/>
            </a:solidFill>
            <a:ln>
              <a:noFill/>
            </a:ln>
          </p:spPr>
          <p:txBody>
            <a:bodyPr spcFirstLastPara="1" wrap="square" lIns="91425" tIns="45700" rIns="91425" bIns="45700" anchor="t" anchorCtr="0">
              <a:noAutofit/>
            </a:bodyPr>
            <a:lstStyle/>
            <a:p>
              <a:r>
                <a:rPr lang="en-GB" sz="1600">
                  <a:solidFill>
                    <a:prstClr val="white"/>
                  </a:solidFill>
                  <a:ea typeface="Calibri"/>
                  <a:cs typeface="Calibri"/>
                  <a:sym typeface="Calibri"/>
                </a:rPr>
                <a:t>Competencies</a:t>
              </a:r>
              <a:endParaRPr>
                <a:solidFill>
                  <a:prstClr val="black"/>
                </a:solidFill>
              </a:endParaRPr>
            </a:p>
          </p:txBody>
        </p:sp>
        <p:sp>
          <p:nvSpPr>
            <p:cNvPr id="26" name="Google Shape;124;p16">
              <a:extLst>
                <a:ext uri="{FF2B5EF4-FFF2-40B4-BE49-F238E27FC236}">
                  <a16:creationId xmlns:a16="http://schemas.microsoft.com/office/drawing/2014/main" id="{946807C6-1AD6-5445-9726-FDBF7D2AECA9}"/>
                </a:ext>
              </a:extLst>
            </p:cNvPr>
            <p:cNvSpPr txBox="1"/>
            <p:nvPr/>
          </p:nvSpPr>
          <p:spPr>
            <a:xfrm>
              <a:off x="6639677" y="1017894"/>
              <a:ext cx="2602143" cy="461665"/>
            </a:xfrm>
            <a:prstGeom prst="rect">
              <a:avLst/>
            </a:prstGeom>
            <a:noFill/>
            <a:ln>
              <a:noFill/>
            </a:ln>
          </p:spPr>
          <p:txBody>
            <a:bodyPr spcFirstLastPara="1" wrap="square" lIns="91425" tIns="45700" rIns="91425" bIns="45700" anchor="t" anchorCtr="0">
              <a:noAutofit/>
            </a:bodyPr>
            <a:lstStyle/>
            <a:p>
              <a:pPr algn="ctr"/>
              <a:r>
                <a:rPr lang="en-GB" sz="1600" dirty="0">
                  <a:solidFill>
                    <a:srgbClr val="3F3F3F"/>
                  </a:solidFill>
                  <a:ea typeface="Calibri"/>
                  <a:cs typeface="Calibri"/>
                  <a:sym typeface="Calibri"/>
                </a:rPr>
                <a:t>Recording what you’ve done</a:t>
              </a:r>
              <a:endParaRPr sz="1050" dirty="0">
                <a:solidFill>
                  <a:prstClr val="black"/>
                </a:solidFill>
              </a:endParaRPr>
            </a:p>
          </p:txBody>
        </p:sp>
      </p:grpSp>
      <p:grpSp>
        <p:nvGrpSpPr>
          <p:cNvPr id="27" name="Google Shape;152;p18">
            <a:extLst>
              <a:ext uri="{FF2B5EF4-FFF2-40B4-BE49-F238E27FC236}">
                <a16:creationId xmlns:a16="http://schemas.microsoft.com/office/drawing/2014/main" id="{B1C00CAE-2EFD-484F-9A01-B4601960B68C}"/>
              </a:ext>
            </a:extLst>
          </p:cNvPr>
          <p:cNvGrpSpPr/>
          <p:nvPr/>
        </p:nvGrpSpPr>
        <p:grpSpPr>
          <a:xfrm>
            <a:off x="7292799" y="1743501"/>
            <a:ext cx="2177906" cy="2453479"/>
            <a:chOff x="6192610" y="1287469"/>
            <a:chExt cx="2542944" cy="2619794"/>
          </a:xfrm>
        </p:grpSpPr>
        <p:sp>
          <p:nvSpPr>
            <p:cNvPr id="28" name="Google Shape;153;p18">
              <a:hlinkClick r:id="" action="ppaction://noaction"/>
              <a:extLst>
                <a:ext uri="{FF2B5EF4-FFF2-40B4-BE49-F238E27FC236}">
                  <a16:creationId xmlns:a16="http://schemas.microsoft.com/office/drawing/2014/main" id="{1E61482B-2F34-F94C-B6BD-8582708D4307}"/>
                </a:ext>
              </a:extLst>
            </p:cNvPr>
            <p:cNvSpPr txBox="1"/>
            <p:nvPr/>
          </p:nvSpPr>
          <p:spPr>
            <a:xfrm>
              <a:off x="6304882" y="2546023"/>
              <a:ext cx="2318400" cy="366345"/>
            </a:xfrm>
            <a:prstGeom prst="rect">
              <a:avLst/>
            </a:prstGeom>
            <a:solidFill>
              <a:srgbClr val="558465"/>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CV / Resumé</a:t>
              </a:r>
              <a:endParaRPr sz="1600" dirty="0">
                <a:solidFill>
                  <a:prstClr val="white"/>
                </a:solidFill>
                <a:ea typeface="Calibri"/>
                <a:cs typeface="Calibri"/>
                <a:sym typeface="Calibri"/>
              </a:endParaRPr>
            </a:p>
          </p:txBody>
        </p:sp>
        <p:sp>
          <p:nvSpPr>
            <p:cNvPr id="29" name="Google Shape;154;p18">
              <a:hlinkClick r:id="" action="ppaction://noaction"/>
              <a:extLst>
                <a:ext uri="{FF2B5EF4-FFF2-40B4-BE49-F238E27FC236}">
                  <a16:creationId xmlns:a16="http://schemas.microsoft.com/office/drawing/2014/main" id="{649C1DD1-18EB-8140-A1B0-4A4CC65814A3}"/>
                </a:ext>
              </a:extLst>
            </p:cNvPr>
            <p:cNvSpPr txBox="1"/>
            <p:nvPr/>
          </p:nvSpPr>
          <p:spPr>
            <a:xfrm>
              <a:off x="6304882" y="2035234"/>
              <a:ext cx="2318400" cy="361505"/>
            </a:xfrm>
            <a:prstGeom prst="rect">
              <a:avLst/>
            </a:prstGeom>
            <a:solidFill>
              <a:srgbClr val="D95459"/>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Personal Statement</a:t>
              </a:r>
              <a:endParaRPr dirty="0">
                <a:solidFill>
                  <a:prstClr val="black"/>
                </a:solidFill>
              </a:endParaRPr>
            </a:p>
          </p:txBody>
        </p:sp>
        <p:sp>
          <p:nvSpPr>
            <p:cNvPr id="30" name="Google Shape;155;p18">
              <a:hlinkClick r:id="" action="ppaction://noaction"/>
              <a:extLst>
                <a:ext uri="{FF2B5EF4-FFF2-40B4-BE49-F238E27FC236}">
                  <a16:creationId xmlns:a16="http://schemas.microsoft.com/office/drawing/2014/main" id="{23489EAB-2C9A-B843-B875-918ACEA29CD7}"/>
                </a:ext>
              </a:extLst>
            </p:cNvPr>
            <p:cNvSpPr txBox="1"/>
            <p:nvPr/>
          </p:nvSpPr>
          <p:spPr>
            <a:xfrm>
              <a:off x="6304882" y="3050828"/>
              <a:ext cx="2318400" cy="361504"/>
            </a:xfrm>
            <a:prstGeom prst="rect">
              <a:avLst/>
            </a:prstGeom>
            <a:solidFill>
              <a:srgbClr val="9F8A42"/>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Teacher References</a:t>
              </a:r>
              <a:endParaRPr dirty="0">
                <a:solidFill>
                  <a:prstClr val="black"/>
                </a:solidFill>
              </a:endParaRPr>
            </a:p>
          </p:txBody>
        </p:sp>
        <p:sp>
          <p:nvSpPr>
            <p:cNvPr id="31" name="Google Shape;156;p18">
              <a:hlinkClick r:id="" action="ppaction://noaction"/>
              <a:extLst>
                <a:ext uri="{FF2B5EF4-FFF2-40B4-BE49-F238E27FC236}">
                  <a16:creationId xmlns:a16="http://schemas.microsoft.com/office/drawing/2014/main" id="{78D9872A-E998-8C46-B329-348D4DAE1A61}"/>
                </a:ext>
              </a:extLst>
            </p:cNvPr>
            <p:cNvSpPr txBox="1"/>
            <p:nvPr/>
          </p:nvSpPr>
          <p:spPr>
            <a:xfrm>
              <a:off x="6304882" y="3550792"/>
              <a:ext cx="2318400" cy="356471"/>
            </a:xfrm>
            <a:prstGeom prst="rect">
              <a:avLst/>
            </a:prstGeom>
            <a:solidFill>
              <a:srgbClr val="D061D9"/>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Common App Essay</a:t>
              </a:r>
              <a:endParaRPr dirty="0">
                <a:solidFill>
                  <a:prstClr val="black"/>
                </a:solidFill>
              </a:endParaRPr>
            </a:p>
          </p:txBody>
        </p:sp>
        <p:sp>
          <p:nvSpPr>
            <p:cNvPr id="32" name="Google Shape;157;p18">
              <a:extLst>
                <a:ext uri="{FF2B5EF4-FFF2-40B4-BE49-F238E27FC236}">
                  <a16:creationId xmlns:a16="http://schemas.microsoft.com/office/drawing/2014/main" id="{61FC68E1-8DB9-C844-AB50-E355C593B9A6}"/>
                </a:ext>
              </a:extLst>
            </p:cNvPr>
            <p:cNvSpPr txBox="1"/>
            <p:nvPr/>
          </p:nvSpPr>
          <p:spPr>
            <a:xfrm>
              <a:off x="6192610" y="1287469"/>
              <a:ext cx="2542944" cy="461665"/>
            </a:xfrm>
            <a:prstGeom prst="rect">
              <a:avLst/>
            </a:prstGeom>
            <a:noFill/>
            <a:ln>
              <a:noFill/>
            </a:ln>
          </p:spPr>
          <p:txBody>
            <a:bodyPr spcFirstLastPara="1" wrap="square" lIns="91425" tIns="45700" rIns="91425" bIns="45700" anchor="t" anchorCtr="0">
              <a:noAutofit/>
            </a:bodyPr>
            <a:lstStyle/>
            <a:p>
              <a:pPr algn="ctr"/>
              <a:r>
                <a:rPr lang="en-GB" sz="1600" dirty="0">
                  <a:solidFill>
                    <a:srgbClr val="3F3F3F"/>
                  </a:solidFill>
                  <a:ea typeface="Calibri"/>
                  <a:cs typeface="Calibri"/>
                  <a:sym typeface="Calibri"/>
                </a:rPr>
                <a:t>Drafting application materials</a:t>
              </a:r>
              <a:endParaRPr sz="1050" dirty="0">
                <a:solidFill>
                  <a:prstClr val="black"/>
                </a:solidFill>
              </a:endParaRPr>
            </a:p>
          </p:txBody>
        </p:sp>
      </p:grpSp>
      <p:grpSp>
        <p:nvGrpSpPr>
          <p:cNvPr id="33" name="Google Shape;167;p19">
            <a:extLst>
              <a:ext uri="{FF2B5EF4-FFF2-40B4-BE49-F238E27FC236}">
                <a16:creationId xmlns:a16="http://schemas.microsoft.com/office/drawing/2014/main" id="{FF6282D7-F75B-3E45-A82F-9906BDC0CC1C}"/>
              </a:ext>
            </a:extLst>
          </p:cNvPr>
          <p:cNvGrpSpPr/>
          <p:nvPr/>
        </p:nvGrpSpPr>
        <p:grpSpPr>
          <a:xfrm>
            <a:off x="9527509" y="1744487"/>
            <a:ext cx="2246322" cy="1943382"/>
            <a:chOff x="6301105" y="1142600"/>
            <a:chExt cx="2622827" cy="2075120"/>
          </a:xfrm>
        </p:grpSpPr>
        <p:sp>
          <p:nvSpPr>
            <p:cNvPr id="34" name="Google Shape;168;p19">
              <a:hlinkClick r:id="" action="ppaction://noaction"/>
              <a:extLst>
                <a:ext uri="{FF2B5EF4-FFF2-40B4-BE49-F238E27FC236}">
                  <a16:creationId xmlns:a16="http://schemas.microsoft.com/office/drawing/2014/main" id="{83DCDF03-4903-444E-A39D-764C9C7F07FD}"/>
                </a:ext>
              </a:extLst>
            </p:cNvPr>
            <p:cNvSpPr txBox="1"/>
            <p:nvPr/>
          </p:nvSpPr>
          <p:spPr>
            <a:xfrm>
              <a:off x="6453319" y="1889313"/>
              <a:ext cx="2318400" cy="338554"/>
            </a:xfrm>
            <a:prstGeom prst="rect">
              <a:avLst/>
            </a:prstGeom>
            <a:solidFill>
              <a:srgbClr val="D04744"/>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Post 16/18 Intentions</a:t>
              </a:r>
              <a:endParaRPr dirty="0">
                <a:solidFill>
                  <a:prstClr val="black"/>
                </a:solidFill>
              </a:endParaRPr>
            </a:p>
          </p:txBody>
        </p:sp>
        <p:sp>
          <p:nvSpPr>
            <p:cNvPr id="35" name="Google Shape;169;p19">
              <a:hlinkClick r:id="" action="ppaction://noaction"/>
              <a:extLst>
                <a:ext uri="{FF2B5EF4-FFF2-40B4-BE49-F238E27FC236}">
                  <a16:creationId xmlns:a16="http://schemas.microsoft.com/office/drawing/2014/main" id="{B46397F7-C6B5-3749-A4BE-FA1624518B21}"/>
                </a:ext>
              </a:extLst>
            </p:cNvPr>
            <p:cNvSpPr txBox="1"/>
            <p:nvPr/>
          </p:nvSpPr>
          <p:spPr>
            <a:xfrm>
              <a:off x="6453319" y="2869824"/>
              <a:ext cx="2318401" cy="347896"/>
            </a:xfrm>
            <a:prstGeom prst="rect">
              <a:avLst/>
            </a:prstGeom>
            <a:solidFill>
              <a:srgbClr val="E84C51"/>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Applications list </a:t>
              </a:r>
              <a:endParaRPr dirty="0">
                <a:solidFill>
                  <a:prstClr val="black"/>
                </a:solidFill>
              </a:endParaRPr>
            </a:p>
          </p:txBody>
        </p:sp>
        <p:sp>
          <p:nvSpPr>
            <p:cNvPr id="36" name="Google Shape;170;p19">
              <a:extLst>
                <a:ext uri="{FF2B5EF4-FFF2-40B4-BE49-F238E27FC236}">
                  <a16:creationId xmlns:a16="http://schemas.microsoft.com/office/drawing/2014/main" id="{A3406AD3-4E04-2E46-AE85-944634E205BE}"/>
                </a:ext>
              </a:extLst>
            </p:cNvPr>
            <p:cNvSpPr txBox="1"/>
            <p:nvPr/>
          </p:nvSpPr>
          <p:spPr>
            <a:xfrm>
              <a:off x="6301105" y="1142600"/>
              <a:ext cx="2622827" cy="461665"/>
            </a:xfrm>
            <a:prstGeom prst="rect">
              <a:avLst/>
            </a:prstGeom>
            <a:noFill/>
            <a:ln>
              <a:noFill/>
            </a:ln>
          </p:spPr>
          <p:txBody>
            <a:bodyPr spcFirstLastPara="1" wrap="square" lIns="91425" tIns="45700" rIns="91425" bIns="45700" anchor="t" anchorCtr="0">
              <a:noAutofit/>
            </a:bodyPr>
            <a:lstStyle/>
            <a:p>
              <a:pPr algn="ctr"/>
              <a:r>
                <a:rPr lang="en-GB" sz="1600" dirty="0">
                  <a:solidFill>
                    <a:srgbClr val="3F3F3F"/>
                  </a:solidFill>
                  <a:ea typeface="Calibri"/>
                  <a:cs typeface="Calibri"/>
                  <a:sym typeface="Calibri"/>
                </a:rPr>
                <a:t>Making applications</a:t>
              </a:r>
              <a:endParaRPr sz="1050" dirty="0">
                <a:solidFill>
                  <a:prstClr val="black"/>
                </a:solidFill>
              </a:endParaRPr>
            </a:p>
          </p:txBody>
        </p:sp>
        <p:sp>
          <p:nvSpPr>
            <p:cNvPr id="37" name="Google Shape;171;p19">
              <a:hlinkClick r:id="" action="ppaction://noaction"/>
              <a:extLst>
                <a:ext uri="{FF2B5EF4-FFF2-40B4-BE49-F238E27FC236}">
                  <a16:creationId xmlns:a16="http://schemas.microsoft.com/office/drawing/2014/main" id="{ADC4A5F2-451A-DC49-B161-AB8DF2ECA151}"/>
                </a:ext>
              </a:extLst>
            </p:cNvPr>
            <p:cNvSpPr txBox="1"/>
            <p:nvPr/>
          </p:nvSpPr>
          <p:spPr>
            <a:xfrm>
              <a:off x="6453319" y="2385833"/>
              <a:ext cx="2318401" cy="347896"/>
            </a:xfrm>
            <a:prstGeom prst="rect">
              <a:avLst/>
            </a:prstGeom>
            <a:solidFill>
              <a:srgbClr val="D652B3"/>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Locker</a:t>
              </a:r>
              <a:endParaRPr dirty="0">
                <a:solidFill>
                  <a:prstClr val="black"/>
                </a:solidFill>
              </a:endParaRPr>
            </a:p>
          </p:txBody>
        </p:sp>
      </p:grpSp>
      <p:sp>
        <p:nvSpPr>
          <p:cNvPr id="45" name="Google Shape;106;p15">
            <a:hlinkClick r:id="" action="ppaction://noaction"/>
            <a:extLst>
              <a:ext uri="{FF2B5EF4-FFF2-40B4-BE49-F238E27FC236}">
                <a16:creationId xmlns:a16="http://schemas.microsoft.com/office/drawing/2014/main" id="{A4CFAB62-FA65-2849-959F-7216B478D41B}"/>
              </a:ext>
            </a:extLst>
          </p:cNvPr>
          <p:cNvSpPr txBox="1"/>
          <p:nvPr/>
        </p:nvSpPr>
        <p:spPr>
          <a:xfrm>
            <a:off x="583298" y="2459117"/>
            <a:ext cx="1984490" cy="338554"/>
          </a:xfrm>
          <a:prstGeom prst="rect">
            <a:avLst/>
          </a:prstGeom>
          <a:solidFill>
            <a:srgbClr val="C89801"/>
          </a:solidFill>
          <a:ln>
            <a:noFill/>
          </a:ln>
        </p:spPr>
        <p:txBody>
          <a:bodyPr spcFirstLastPara="1" wrap="square" lIns="91425" tIns="45700" rIns="91425" bIns="45700" anchor="t" anchorCtr="0">
            <a:noAutofit/>
          </a:bodyPr>
          <a:lstStyle/>
          <a:p>
            <a:r>
              <a:rPr lang="en-GB" sz="1600" dirty="0">
                <a:solidFill>
                  <a:prstClr val="white"/>
                </a:solidFill>
                <a:uFill>
                  <a:noFill/>
                </a:uFill>
                <a:ea typeface="Calibri"/>
                <a:cs typeface="Calibri"/>
                <a:sym typeface="Calibri"/>
              </a:rPr>
              <a:t>Careers library</a:t>
            </a:r>
            <a:endParaRPr dirty="0">
              <a:solidFill>
                <a:prstClr val="white"/>
              </a:solidFill>
            </a:endParaRPr>
          </a:p>
        </p:txBody>
      </p:sp>
      <p:sp>
        <p:nvSpPr>
          <p:cNvPr id="46" name="Google Shape;107;p15">
            <a:hlinkClick r:id="" action="ppaction://noaction"/>
            <a:extLst>
              <a:ext uri="{FF2B5EF4-FFF2-40B4-BE49-F238E27FC236}">
                <a16:creationId xmlns:a16="http://schemas.microsoft.com/office/drawing/2014/main" id="{B3008F04-D9D0-644A-81DF-50728CB37596}"/>
              </a:ext>
            </a:extLst>
          </p:cNvPr>
          <p:cNvSpPr txBox="1"/>
          <p:nvPr/>
        </p:nvSpPr>
        <p:spPr>
          <a:xfrm>
            <a:off x="583292" y="3365376"/>
            <a:ext cx="1992379" cy="338554"/>
          </a:xfrm>
          <a:prstGeom prst="rect">
            <a:avLst/>
          </a:prstGeom>
          <a:solidFill>
            <a:srgbClr val="A03030"/>
          </a:solidFill>
          <a:ln>
            <a:noFill/>
          </a:ln>
        </p:spPr>
        <p:txBody>
          <a:bodyPr spcFirstLastPara="1" wrap="square" lIns="91425" tIns="45700" rIns="91425" bIns="45700" anchor="t" anchorCtr="0">
            <a:noAutofit/>
          </a:bodyPr>
          <a:lstStyle/>
          <a:p>
            <a:r>
              <a:rPr lang="en-GB" sz="1600" dirty="0">
                <a:solidFill>
                  <a:prstClr val="white"/>
                </a:solidFill>
                <a:uFill>
                  <a:noFill/>
                </a:uFill>
                <a:ea typeface="Calibri"/>
                <a:cs typeface="Calibri"/>
                <a:sym typeface="Calibri"/>
              </a:rPr>
              <a:t>Know-how library</a:t>
            </a:r>
            <a:endParaRPr dirty="0">
              <a:solidFill>
                <a:prstClr val="white"/>
              </a:solidFill>
            </a:endParaRPr>
          </a:p>
        </p:txBody>
      </p:sp>
      <p:sp>
        <p:nvSpPr>
          <p:cNvPr id="47" name="Google Shape;108;p15">
            <a:hlinkClick r:id="" action="ppaction://noaction"/>
            <a:extLst>
              <a:ext uri="{FF2B5EF4-FFF2-40B4-BE49-F238E27FC236}">
                <a16:creationId xmlns:a16="http://schemas.microsoft.com/office/drawing/2014/main" id="{8A070D3B-1006-8A4D-931D-7FD30644C7CC}"/>
              </a:ext>
            </a:extLst>
          </p:cNvPr>
          <p:cNvSpPr txBox="1"/>
          <p:nvPr/>
        </p:nvSpPr>
        <p:spPr>
          <a:xfrm>
            <a:off x="583292" y="3815673"/>
            <a:ext cx="1992379" cy="338554"/>
          </a:xfrm>
          <a:prstGeom prst="rect">
            <a:avLst/>
          </a:prstGeom>
          <a:solidFill>
            <a:srgbClr val="4BC7C8"/>
          </a:solidFill>
          <a:ln>
            <a:noFill/>
          </a:ln>
        </p:spPr>
        <p:txBody>
          <a:bodyPr spcFirstLastPara="1" wrap="square" lIns="91425" tIns="45700" rIns="91425" bIns="45700" anchor="t" anchorCtr="0">
            <a:noAutofit/>
          </a:bodyPr>
          <a:lstStyle/>
          <a:p>
            <a:r>
              <a:rPr lang="en-GB" sz="1600" dirty="0">
                <a:solidFill>
                  <a:prstClr val="white"/>
                </a:solidFill>
                <a:uFill>
                  <a:noFill/>
                </a:uFill>
                <a:ea typeface="Calibri"/>
                <a:cs typeface="Calibri"/>
                <a:sym typeface="Calibri"/>
              </a:rPr>
              <a:t>MOOC</a:t>
            </a:r>
            <a:endParaRPr dirty="0">
              <a:solidFill>
                <a:prstClr val="white"/>
              </a:solidFill>
            </a:endParaRPr>
          </a:p>
        </p:txBody>
      </p:sp>
      <p:sp>
        <p:nvSpPr>
          <p:cNvPr id="48" name="Google Shape;110;p15">
            <a:hlinkClick r:id="" action="ppaction://noaction"/>
            <a:extLst>
              <a:ext uri="{FF2B5EF4-FFF2-40B4-BE49-F238E27FC236}">
                <a16:creationId xmlns:a16="http://schemas.microsoft.com/office/drawing/2014/main" id="{00F18701-C5DE-6241-BEFB-AF81B807A6DC}"/>
              </a:ext>
            </a:extLst>
          </p:cNvPr>
          <p:cNvSpPr txBox="1"/>
          <p:nvPr/>
        </p:nvSpPr>
        <p:spPr>
          <a:xfrm>
            <a:off x="583293" y="2913518"/>
            <a:ext cx="1992379" cy="334450"/>
          </a:xfrm>
          <a:prstGeom prst="rect">
            <a:avLst/>
          </a:prstGeom>
          <a:solidFill>
            <a:srgbClr val="7030A0"/>
          </a:solidFill>
          <a:ln>
            <a:noFill/>
          </a:ln>
        </p:spPr>
        <p:txBody>
          <a:bodyPr spcFirstLastPara="1" wrap="square" lIns="91425" tIns="45700" rIns="91425" bIns="45700" anchor="t" anchorCtr="0">
            <a:noAutofit/>
          </a:bodyPr>
          <a:lstStyle/>
          <a:p>
            <a:r>
              <a:rPr lang="en-GB" sz="1600" dirty="0">
                <a:solidFill>
                  <a:prstClr val="white"/>
                </a:solidFill>
                <a:uFill>
                  <a:noFill/>
                </a:uFill>
                <a:ea typeface="Calibri"/>
                <a:cs typeface="Calibri"/>
                <a:sym typeface="Calibri"/>
              </a:rPr>
              <a:t>Subjects library</a:t>
            </a:r>
            <a:endParaRPr dirty="0">
              <a:solidFill>
                <a:prstClr val="white"/>
              </a:solidFill>
            </a:endParaRPr>
          </a:p>
        </p:txBody>
      </p:sp>
      <p:sp>
        <p:nvSpPr>
          <p:cNvPr id="49" name="TextBox 48">
            <a:extLst>
              <a:ext uri="{FF2B5EF4-FFF2-40B4-BE49-F238E27FC236}">
                <a16:creationId xmlns:a16="http://schemas.microsoft.com/office/drawing/2014/main" id="{A9293C6A-ED04-4390-AE71-ED9D5E03A9D7}"/>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white"/>
                </a:solidFill>
                <a:latin typeface="Open Sans" panose="020B0606030504020204"/>
              </a:rPr>
              <a:t>The Unifrog tools</a:t>
            </a:r>
          </a:p>
        </p:txBody>
      </p:sp>
      <p:sp>
        <p:nvSpPr>
          <p:cNvPr id="50" name="Google Shape;1204;p150">
            <a:hlinkClick r:id="" action="ppaction://noaction"/>
            <a:extLst>
              <a:ext uri="{FF2B5EF4-FFF2-40B4-BE49-F238E27FC236}">
                <a16:creationId xmlns:a16="http://schemas.microsoft.com/office/drawing/2014/main" id="{B94CAA93-7270-412B-9312-E853C2C39CA5}"/>
              </a:ext>
            </a:extLst>
          </p:cNvPr>
          <p:cNvSpPr txBox="1"/>
          <p:nvPr/>
        </p:nvSpPr>
        <p:spPr>
          <a:xfrm>
            <a:off x="2838846" y="5627063"/>
            <a:ext cx="2004646" cy="338555"/>
          </a:xfrm>
          <a:prstGeom prst="rect">
            <a:avLst/>
          </a:prstGeom>
          <a:solidFill>
            <a:srgbClr val="16DD36"/>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Asian universities</a:t>
            </a:r>
            <a:endParaRPr sz="1600" dirty="0">
              <a:solidFill>
                <a:prstClr val="white"/>
              </a:solidFill>
              <a:ea typeface="Calibri"/>
              <a:cs typeface="Calibri"/>
              <a:sym typeface="Calibri"/>
            </a:endParaRPr>
          </a:p>
        </p:txBody>
      </p:sp>
      <p:sp>
        <p:nvSpPr>
          <p:cNvPr id="51" name="Google Shape;1204;p150">
            <a:hlinkClick r:id="" action="ppaction://noaction"/>
            <a:extLst>
              <a:ext uri="{FF2B5EF4-FFF2-40B4-BE49-F238E27FC236}">
                <a16:creationId xmlns:a16="http://schemas.microsoft.com/office/drawing/2014/main" id="{0B79B8A2-BA38-47FF-8DC1-5F4A8AAA6411}"/>
              </a:ext>
            </a:extLst>
          </p:cNvPr>
          <p:cNvSpPr txBox="1"/>
          <p:nvPr/>
        </p:nvSpPr>
        <p:spPr>
          <a:xfrm>
            <a:off x="2838846" y="6089139"/>
            <a:ext cx="2004646" cy="338555"/>
          </a:xfrm>
          <a:prstGeom prst="rect">
            <a:avLst/>
          </a:prstGeom>
          <a:solidFill>
            <a:srgbClr val="B54F0D"/>
          </a:solidFill>
          <a:ln>
            <a:noFill/>
          </a:ln>
        </p:spPr>
        <p:txBody>
          <a:bodyPr spcFirstLastPara="1" wrap="square" lIns="91425" tIns="45700" rIns="91425" bIns="45700" anchor="t" anchorCtr="0">
            <a:noAutofit/>
          </a:bodyPr>
          <a:lstStyle/>
          <a:p>
            <a:r>
              <a:rPr lang="en-GB" sz="1600" dirty="0">
                <a:solidFill>
                  <a:prstClr val="white"/>
                </a:solidFill>
                <a:ea typeface="Calibri"/>
                <a:cs typeface="Calibri"/>
                <a:sym typeface="Calibri"/>
              </a:rPr>
              <a:t>Special Opportunities</a:t>
            </a:r>
            <a:endParaRPr sz="1600" dirty="0">
              <a:solidFill>
                <a:prstClr val="white"/>
              </a:solidFill>
              <a:ea typeface="Calibri"/>
              <a:cs typeface="Calibri"/>
              <a:sym typeface="Calibri"/>
            </a:endParaRPr>
          </a:p>
        </p:txBody>
      </p:sp>
      <p:pic>
        <p:nvPicPr>
          <p:cNvPr id="38" name="Picture 37"/>
          <p:cNvPicPr>
            <a:picLocks noChangeAspect="1"/>
          </p:cNvPicPr>
          <p:nvPr/>
        </p:nvPicPr>
        <p:blipFill>
          <a:blip r:embed="rId4"/>
          <a:stretch>
            <a:fillRect/>
          </a:stretch>
        </p:blipFill>
        <p:spPr>
          <a:xfrm>
            <a:off x="179293" y="5698548"/>
            <a:ext cx="632095" cy="902993"/>
          </a:xfrm>
          <a:prstGeom prst="rect">
            <a:avLst/>
          </a:prstGeom>
        </p:spPr>
      </p:pic>
    </p:spTree>
    <p:extLst>
      <p:ext uri="{BB962C8B-B14F-4D97-AF65-F5344CB8AC3E}">
        <p14:creationId xmlns:p14="http://schemas.microsoft.com/office/powerpoint/2010/main" val="3613241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3DC7F0-F733-4AA8-B5E1-895F12DEDE81}"/>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white"/>
                </a:solidFill>
                <a:latin typeface="Open Sans" panose="020B0606030504020204"/>
              </a:rPr>
              <a:t>Careers Library</a:t>
            </a:r>
          </a:p>
        </p:txBody>
      </p:sp>
      <p:sp>
        <p:nvSpPr>
          <p:cNvPr id="5" name="TextBox 4">
            <a:extLst>
              <a:ext uri="{FF2B5EF4-FFF2-40B4-BE49-F238E27FC236}">
                <a16:creationId xmlns:a16="http://schemas.microsoft.com/office/drawing/2014/main" id="{5D3E7E29-6BBA-4F09-948C-737F77E99463}"/>
              </a:ext>
            </a:extLst>
          </p:cNvPr>
          <p:cNvSpPr txBox="1"/>
          <p:nvPr/>
        </p:nvSpPr>
        <p:spPr>
          <a:xfrm>
            <a:off x="179294" y="2024817"/>
            <a:ext cx="5604819" cy="373647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Over 1000 career profiles</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Presents information from a range of sources</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Includes qualifications and skills needed, interviews with industry professionals and labour market information</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Explores progression opportunities and what a working week really looks like</a:t>
            </a:r>
          </a:p>
        </p:txBody>
      </p:sp>
      <p:pic>
        <p:nvPicPr>
          <p:cNvPr id="8" name="Picture 7">
            <a:extLst>
              <a:ext uri="{FF2B5EF4-FFF2-40B4-BE49-F238E27FC236}">
                <a16:creationId xmlns:a16="http://schemas.microsoft.com/office/drawing/2014/main" id="{6D025C36-D6B0-4103-A569-A1D005D7EB01}"/>
              </a:ext>
            </a:extLst>
          </p:cNvPr>
          <p:cNvPicPr>
            <a:picLocks noChangeAspect="1"/>
          </p:cNvPicPr>
          <p:nvPr/>
        </p:nvPicPr>
        <p:blipFill>
          <a:blip r:embed="rId3"/>
          <a:stretch>
            <a:fillRect/>
          </a:stretch>
        </p:blipFill>
        <p:spPr>
          <a:xfrm>
            <a:off x="6096000" y="1818317"/>
            <a:ext cx="5604820" cy="4149473"/>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179293" y="5698548"/>
            <a:ext cx="632095" cy="902993"/>
          </a:xfrm>
          <a:prstGeom prst="rect">
            <a:avLst/>
          </a:prstGeom>
        </p:spPr>
      </p:pic>
    </p:spTree>
    <p:extLst>
      <p:ext uri="{BB962C8B-B14F-4D97-AF65-F5344CB8AC3E}">
        <p14:creationId xmlns:p14="http://schemas.microsoft.com/office/powerpoint/2010/main" val="21748108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3DC7F0-F733-4AA8-B5E1-895F12DEDE81}"/>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white"/>
                </a:solidFill>
                <a:latin typeface="Open Sans" panose="020B0606030504020204"/>
              </a:rPr>
              <a:t>UK Universities</a:t>
            </a:r>
          </a:p>
        </p:txBody>
      </p:sp>
      <p:sp>
        <p:nvSpPr>
          <p:cNvPr id="5" name="TextBox 4">
            <a:extLst>
              <a:ext uri="{FF2B5EF4-FFF2-40B4-BE49-F238E27FC236}">
                <a16:creationId xmlns:a16="http://schemas.microsoft.com/office/drawing/2014/main" id="{7640FEE9-ACFE-4BC2-BFFE-84AD97043D99}"/>
              </a:ext>
            </a:extLst>
          </p:cNvPr>
          <p:cNvSpPr txBox="1"/>
          <p:nvPr/>
        </p:nvSpPr>
        <p:spPr>
          <a:xfrm>
            <a:off x="5091953" y="1820844"/>
            <a:ext cx="6831106" cy="419813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Students can enter subject of interest and projected grades to see all relevant university courses available in the UK</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Rank and filter opportunities by factors like hours of lectures, price of accommodation and graduate job rates</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Get direct links to university information pages, with impartial information on courses and institutions</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Save unlimited shortlists to refer back to later</a:t>
            </a:r>
          </a:p>
        </p:txBody>
      </p:sp>
      <p:pic>
        <p:nvPicPr>
          <p:cNvPr id="4" name="Picture 3">
            <a:extLst>
              <a:ext uri="{FF2B5EF4-FFF2-40B4-BE49-F238E27FC236}">
                <a16:creationId xmlns:a16="http://schemas.microsoft.com/office/drawing/2014/main" id="{B9C8B34E-169D-4F73-B25E-9BE72F9AE929}"/>
              </a:ext>
            </a:extLst>
          </p:cNvPr>
          <p:cNvPicPr>
            <a:picLocks noChangeAspect="1"/>
          </p:cNvPicPr>
          <p:nvPr/>
        </p:nvPicPr>
        <p:blipFill>
          <a:blip r:embed="rId3"/>
          <a:stretch>
            <a:fillRect/>
          </a:stretch>
        </p:blipFill>
        <p:spPr>
          <a:xfrm>
            <a:off x="861173" y="1522793"/>
            <a:ext cx="3635930" cy="5121467"/>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179293" y="5698548"/>
            <a:ext cx="632095" cy="902993"/>
          </a:xfrm>
          <a:prstGeom prst="rect">
            <a:avLst/>
          </a:prstGeom>
        </p:spPr>
      </p:pic>
    </p:spTree>
    <p:extLst>
      <p:ext uri="{BB962C8B-B14F-4D97-AF65-F5344CB8AC3E}">
        <p14:creationId xmlns:p14="http://schemas.microsoft.com/office/powerpoint/2010/main" val="140305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3DC7F0-F733-4AA8-B5E1-895F12DEDE81}"/>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white"/>
                </a:solidFill>
                <a:latin typeface="Open Sans" panose="020B0606030504020204"/>
              </a:rPr>
              <a:t>Apprenticeships</a:t>
            </a:r>
          </a:p>
        </p:txBody>
      </p:sp>
      <p:pic>
        <p:nvPicPr>
          <p:cNvPr id="8" name="Picture 7">
            <a:extLst>
              <a:ext uri="{FF2B5EF4-FFF2-40B4-BE49-F238E27FC236}">
                <a16:creationId xmlns:a16="http://schemas.microsoft.com/office/drawing/2014/main" id="{1AF4C229-D85E-45D1-85E4-EFC451B7BE26}"/>
              </a:ext>
            </a:extLst>
          </p:cNvPr>
          <p:cNvPicPr>
            <a:picLocks noChangeAspect="1"/>
          </p:cNvPicPr>
          <p:nvPr/>
        </p:nvPicPr>
        <p:blipFill>
          <a:blip r:embed="rId3"/>
          <a:stretch>
            <a:fillRect/>
          </a:stretch>
        </p:blipFill>
        <p:spPr>
          <a:xfrm>
            <a:off x="861177" y="1526880"/>
            <a:ext cx="3688299" cy="5121466"/>
          </a:xfrm>
          <a:prstGeom prst="rect">
            <a:avLst/>
          </a:prstGeom>
          <a:ln>
            <a:solidFill>
              <a:schemeClr val="tx1"/>
            </a:solidFill>
          </a:ln>
        </p:spPr>
      </p:pic>
      <p:sp>
        <p:nvSpPr>
          <p:cNvPr id="9" name="TextBox 8">
            <a:extLst>
              <a:ext uri="{FF2B5EF4-FFF2-40B4-BE49-F238E27FC236}">
                <a16:creationId xmlns:a16="http://schemas.microsoft.com/office/drawing/2014/main" id="{472F8F13-2974-4D68-8EFD-EA0F7933D3EE}"/>
              </a:ext>
            </a:extLst>
          </p:cNvPr>
          <p:cNvSpPr txBox="1"/>
          <p:nvPr/>
        </p:nvSpPr>
        <p:spPr>
          <a:xfrm>
            <a:off x="5091953" y="1820843"/>
            <a:ext cx="6831106" cy="465980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Students can find live apprenticeship vacancies</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Vacancies are updated daily</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Rank and filter opportunities by factors like distance from home, weekly wage and application deadlines</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Direct link to the ‘apply’ page</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Each apprenticeship vacancy includes practical information about the opportunity, employer and training</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Save unlimited shortlists to refer back to later</a:t>
            </a:r>
          </a:p>
          <a:p>
            <a:pPr marL="342900" indent="-342900">
              <a:lnSpc>
                <a:spcPct val="150000"/>
              </a:lnSpc>
              <a:buFont typeface="Arial" panose="020B0604020202020204" pitchFamily="34" charset="0"/>
              <a:buChar char="•"/>
            </a:pPr>
            <a:endParaRPr lang="en-GB" sz="2000" dirty="0">
              <a:solidFill>
                <a:prstClr val="black"/>
              </a:solidFill>
              <a:latin typeface="Open Sans" panose="020B0606030504020204"/>
            </a:endParaRPr>
          </a:p>
        </p:txBody>
      </p:sp>
      <p:pic>
        <p:nvPicPr>
          <p:cNvPr id="7" name="Picture 6"/>
          <p:cNvPicPr>
            <a:picLocks noChangeAspect="1"/>
          </p:cNvPicPr>
          <p:nvPr/>
        </p:nvPicPr>
        <p:blipFill>
          <a:blip r:embed="rId4"/>
          <a:stretch>
            <a:fillRect/>
          </a:stretch>
        </p:blipFill>
        <p:spPr>
          <a:xfrm>
            <a:off x="179293" y="5698548"/>
            <a:ext cx="632095" cy="902993"/>
          </a:xfrm>
          <a:prstGeom prst="rect">
            <a:avLst/>
          </a:prstGeom>
        </p:spPr>
      </p:pic>
    </p:spTree>
    <p:extLst>
      <p:ext uri="{BB962C8B-B14F-4D97-AF65-F5344CB8AC3E}">
        <p14:creationId xmlns:p14="http://schemas.microsoft.com/office/powerpoint/2010/main" val="1375925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9293" y="5698548"/>
            <a:ext cx="632095" cy="902993"/>
          </a:xfrm>
          <a:prstGeom prst="rect">
            <a:avLst/>
          </a:prstGeom>
        </p:spPr>
      </p:pic>
      <p:sp>
        <p:nvSpPr>
          <p:cNvPr id="6" name="TextBox 5">
            <a:extLst>
              <a:ext uri="{FF2B5EF4-FFF2-40B4-BE49-F238E27FC236}">
                <a16:creationId xmlns:a16="http://schemas.microsoft.com/office/drawing/2014/main" id="{003DC7F0-F733-4AA8-B5E1-895F12DEDE81}"/>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white"/>
                </a:solidFill>
                <a:latin typeface="Open Sans" panose="020B0606030504020204"/>
              </a:rPr>
              <a:t>Special Opportunities</a:t>
            </a:r>
          </a:p>
        </p:txBody>
      </p:sp>
      <p:sp>
        <p:nvSpPr>
          <p:cNvPr id="4" name="TextBox 3">
            <a:extLst>
              <a:ext uri="{FF2B5EF4-FFF2-40B4-BE49-F238E27FC236}">
                <a16:creationId xmlns:a16="http://schemas.microsoft.com/office/drawing/2014/main" id="{88261A3C-DCDD-46AA-A637-7A1F6CED4925}"/>
              </a:ext>
            </a:extLst>
          </p:cNvPr>
          <p:cNvSpPr txBox="1"/>
          <p:nvPr/>
        </p:nvSpPr>
        <p:spPr>
          <a:xfrm>
            <a:off x="179293" y="1658476"/>
            <a:ext cx="5822967" cy="419813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Includes £5 million-worth of grants, bursaries, scholarships, contextual offers and extracurricular activities</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These can be filtered by circumstances or characteristics, depending on the access requirements of the opportunity</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Includes direct links for applying</a:t>
            </a:r>
          </a:p>
          <a:p>
            <a:pPr marL="342900" indent="-342900">
              <a:lnSpc>
                <a:spcPct val="150000"/>
              </a:lnSpc>
              <a:buFont typeface="Arial" panose="020B0604020202020204" pitchFamily="34" charset="0"/>
              <a:buChar char="•"/>
            </a:pPr>
            <a:r>
              <a:rPr lang="en-GB" sz="2000" dirty="0">
                <a:solidFill>
                  <a:prstClr val="black"/>
                </a:solidFill>
                <a:latin typeface="Open Sans" panose="020B0606030504020204"/>
              </a:rPr>
              <a:t>Unlimited shortlists can be created and referred back to</a:t>
            </a:r>
          </a:p>
        </p:txBody>
      </p:sp>
      <p:pic>
        <p:nvPicPr>
          <p:cNvPr id="3" name="Picture 2">
            <a:extLst>
              <a:ext uri="{FF2B5EF4-FFF2-40B4-BE49-F238E27FC236}">
                <a16:creationId xmlns:a16="http://schemas.microsoft.com/office/drawing/2014/main" id="{1240B3E6-F9E6-450C-AD43-FAB011F41F33}"/>
              </a:ext>
            </a:extLst>
          </p:cNvPr>
          <p:cNvPicPr>
            <a:picLocks noChangeAspect="1"/>
          </p:cNvPicPr>
          <p:nvPr/>
        </p:nvPicPr>
        <p:blipFill>
          <a:blip r:embed="rId4"/>
          <a:stretch>
            <a:fillRect/>
          </a:stretch>
        </p:blipFill>
        <p:spPr>
          <a:xfrm>
            <a:off x="5966399" y="2288620"/>
            <a:ext cx="5920798" cy="2711065"/>
          </a:xfrm>
          <a:prstGeom prst="rect">
            <a:avLst/>
          </a:prstGeom>
          <a:ln>
            <a:solidFill>
              <a:schemeClr val="tx1"/>
            </a:solidFill>
          </a:ln>
        </p:spPr>
      </p:pic>
    </p:spTree>
    <p:extLst>
      <p:ext uri="{BB962C8B-B14F-4D97-AF65-F5344CB8AC3E}">
        <p14:creationId xmlns:p14="http://schemas.microsoft.com/office/powerpoint/2010/main" val="41411688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56DB63-EED7-4F08-837A-B03EF56F5C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36566"/>
            <a:ext cx="5934635" cy="4891128"/>
          </a:xfrm>
          <a:prstGeom prst="rect">
            <a:avLst/>
          </a:prstGeom>
        </p:spPr>
      </p:pic>
      <p:sp>
        <p:nvSpPr>
          <p:cNvPr id="6" name="TextBox 5">
            <a:extLst>
              <a:ext uri="{FF2B5EF4-FFF2-40B4-BE49-F238E27FC236}">
                <a16:creationId xmlns:a16="http://schemas.microsoft.com/office/drawing/2014/main" id="{003DC7F0-F733-4AA8-B5E1-895F12DEDE81}"/>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white"/>
                </a:solidFill>
                <a:latin typeface="Open Sans" panose="020B0606030504020204"/>
              </a:rPr>
              <a:t>Parents &amp; </a:t>
            </a:r>
            <a:r>
              <a:rPr lang="en-GB" sz="3200" b="1" dirty="0" smtClean="0">
                <a:solidFill>
                  <a:prstClr val="white"/>
                </a:solidFill>
                <a:latin typeface="Open Sans" panose="020B0606030504020204"/>
              </a:rPr>
              <a:t>Carers, </a:t>
            </a:r>
            <a:r>
              <a:rPr lang="en-GB" sz="3200" b="1" dirty="0">
                <a:solidFill>
                  <a:prstClr val="white"/>
                </a:solidFill>
                <a:latin typeface="Open Sans" panose="020B0606030504020204"/>
              </a:rPr>
              <a:t>get signed up!</a:t>
            </a:r>
          </a:p>
        </p:txBody>
      </p:sp>
      <p:sp>
        <p:nvSpPr>
          <p:cNvPr id="7" name="TextBox 6">
            <a:extLst>
              <a:ext uri="{FF2B5EF4-FFF2-40B4-BE49-F238E27FC236}">
                <a16:creationId xmlns:a16="http://schemas.microsoft.com/office/drawing/2014/main" id="{3E484326-79ED-4576-9696-E307568EB5AD}"/>
              </a:ext>
            </a:extLst>
          </p:cNvPr>
          <p:cNvSpPr txBox="1"/>
          <p:nvPr/>
        </p:nvSpPr>
        <p:spPr>
          <a:xfrm>
            <a:off x="6096000" y="1873154"/>
            <a:ext cx="5827059" cy="1200329"/>
          </a:xfrm>
          <a:prstGeom prst="rect">
            <a:avLst/>
          </a:prstGeom>
          <a:noFill/>
        </p:spPr>
        <p:txBody>
          <a:bodyPr wrap="square" rtlCol="0">
            <a:spAutoFit/>
          </a:bodyPr>
          <a:lstStyle/>
          <a:p>
            <a:r>
              <a:rPr lang="en-GB" sz="2400" dirty="0">
                <a:solidFill>
                  <a:prstClr val="black"/>
                </a:solidFill>
                <a:latin typeface="Open Sans" panose="020B0606030504020204"/>
              </a:rPr>
              <a:t>Go to </a:t>
            </a:r>
            <a:r>
              <a:rPr lang="en-GB" sz="2400" dirty="0">
                <a:solidFill>
                  <a:prstClr val="black"/>
                </a:solidFill>
                <a:latin typeface="Open Sans" panose="020B0606030504020204"/>
                <a:hlinkClick r:id="rId4"/>
              </a:rPr>
              <a:t>www.unifrog.org/student</a:t>
            </a:r>
            <a:r>
              <a:rPr lang="en-GB" sz="2400" dirty="0">
                <a:solidFill>
                  <a:prstClr val="black"/>
                </a:solidFill>
                <a:latin typeface="Open Sans" panose="020B0606030504020204"/>
              </a:rPr>
              <a:t> and click ‘Sign in for the first time’</a:t>
            </a:r>
          </a:p>
          <a:p>
            <a:r>
              <a:rPr lang="en-GB" sz="2400" dirty="0">
                <a:solidFill>
                  <a:prstClr val="black"/>
                </a:solidFill>
                <a:latin typeface="Open Sans" panose="020B0606030504020204"/>
              </a:rPr>
              <a:t>You’ll be asked for some details and a form code. </a:t>
            </a:r>
          </a:p>
        </p:txBody>
      </p:sp>
      <p:pic>
        <p:nvPicPr>
          <p:cNvPr id="11" name="Picture 10">
            <a:extLst>
              <a:ext uri="{FF2B5EF4-FFF2-40B4-BE49-F238E27FC236}">
                <a16:creationId xmlns:a16="http://schemas.microsoft.com/office/drawing/2014/main" id="{FD3E77E5-5FF0-49A9-BE7E-FC05AE855E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121" y="2342439"/>
            <a:ext cx="1859246" cy="3305325"/>
          </a:xfrm>
          <a:prstGeom prst="rect">
            <a:avLst/>
          </a:prstGeom>
        </p:spPr>
      </p:pic>
      <p:sp>
        <p:nvSpPr>
          <p:cNvPr id="14" name="Rectangle 13">
            <a:extLst>
              <a:ext uri="{FF2B5EF4-FFF2-40B4-BE49-F238E27FC236}">
                <a16:creationId xmlns:a16="http://schemas.microsoft.com/office/drawing/2014/main" id="{C91D84EE-F8B2-4213-A602-37A59F20F01A}"/>
              </a:ext>
            </a:extLst>
          </p:cNvPr>
          <p:cNvSpPr/>
          <p:nvPr/>
        </p:nvSpPr>
        <p:spPr>
          <a:xfrm>
            <a:off x="2114621" y="5029200"/>
            <a:ext cx="1403279" cy="406400"/>
          </a:xfrm>
          <a:prstGeom prst="rect">
            <a:avLst/>
          </a:prstGeom>
          <a:noFill/>
          <a:ln w="57150">
            <a:solidFill>
              <a:srgbClr val="4BC7C8"/>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prstClr val="black"/>
              </a:solidFill>
              <a:effectLst>
                <a:outerShdw blurRad="38100" dist="19050" dir="2700000" algn="tl" rotWithShape="0">
                  <a:prstClr val="black">
                    <a:alpha val="40000"/>
                  </a:prstClr>
                </a:outerShdw>
              </a:effectLst>
            </a:endParaRPr>
          </a:p>
        </p:txBody>
      </p:sp>
      <p:sp>
        <p:nvSpPr>
          <p:cNvPr id="15" name="TextBox 14">
            <a:extLst>
              <a:ext uri="{FF2B5EF4-FFF2-40B4-BE49-F238E27FC236}">
                <a16:creationId xmlns:a16="http://schemas.microsoft.com/office/drawing/2014/main" id="{E37A6633-B63A-4262-AFB6-1ED4C7FA2EBA}"/>
              </a:ext>
            </a:extLst>
          </p:cNvPr>
          <p:cNvSpPr txBox="1"/>
          <p:nvPr/>
        </p:nvSpPr>
        <p:spPr>
          <a:xfrm>
            <a:off x="6096000" y="3331391"/>
            <a:ext cx="5827059" cy="1200329"/>
          </a:xfrm>
          <a:prstGeom prst="rect">
            <a:avLst/>
          </a:prstGeom>
          <a:noFill/>
        </p:spPr>
        <p:txBody>
          <a:bodyPr wrap="square" rtlCol="0">
            <a:spAutoFit/>
          </a:bodyPr>
          <a:lstStyle/>
          <a:p>
            <a:pPr algn="ctr"/>
            <a:r>
              <a:rPr lang="en-GB" sz="2400" b="1" dirty="0" smtClean="0">
                <a:solidFill>
                  <a:srgbClr val="FF0000"/>
                </a:solidFill>
                <a:latin typeface="Open Sans" panose="020B0606030504020204"/>
              </a:rPr>
              <a:t>Please contact the Sixth Form team for the sign up code.</a:t>
            </a:r>
          </a:p>
          <a:p>
            <a:pPr algn="ctr"/>
            <a:r>
              <a:rPr lang="en-GB" sz="2400" b="1" dirty="0" smtClean="0">
                <a:solidFill>
                  <a:srgbClr val="FF0000"/>
                </a:solidFill>
                <a:latin typeface="Open Sans" panose="020B0606030504020204"/>
                <a:hlinkClick r:id="rId6"/>
              </a:rPr>
              <a:t>craydena@busheymeads.org.uk</a:t>
            </a:r>
            <a:endParaRPr lang="en-GB" sz="2400" b="1" dirty="0">
              <a:solidFill>
                <a:srgbClr val="FF0000"/>
              </a:solidFill>
              <a:latin typeface="Open Sans" panose="020B0606030504020204"/>
            </a:endParaRPr>
          </a:p>
        </p:txBody>
      </p:sp>
      <p:sp>
        <p:nvSpPr>
          <p:cNvPr id="16" name="TextBox 15">
            <a:extLst>
              <a:ext uri="{FF2B5EF4-FFF2-40B4-BE49-F238E27FC236}">
                <a16:creationId xmlns:a16="http://schemas.microsoft.com/office/drawing/2014/main" id="{B9985DCD-C242-41D6-A793-83F954E7B0C1}"/>
              </a:ext>
            </a:extLst>
          </p:cNvPr>
          <p:cNvSpPr txBox="1"/>
          <p:nvPr/>
        </p:nvSpPr>
        <p:spPr>
          <a:xfrm>
            <a:off x="6096000" y="4835435"/>
            <a:ext cx="5827059" cy="1200329"/>
          </a:xfrm>
          <a:prstGeom prst="rect">
            <a:avLst/>
          </a:prstGeom>
          <a:noFill/>
        </p:spPr>
        <p:txBody>
          <a:bodyPr wrap="square" rtlCol="0">
            <a:spAutoFit/>
          </a:bodyPr>
          <a:lstStyle/>
          <a:p>
            <a:r>
              <a:rPr lang="en-GB" sz="2400" dirty="0">
                <a:solidFill>
                  <a:prstClr val="black"/>
                </a:solidFill>
                <a:latin typeface="Open Sans" panose="020B0606030504020204"/>
              </a:rPr>
              <a:t>After signing up, log into Unifrog using your email address and password via the student sign-in page!</a:t>
            </a:r>
          </a:p>
        </p:txBody>
      </p:sp>
      <p:pic>
        <p:nvPicPr>
          <p:cNvPr id="9" name="Picture 8"/>
          <p:cNvPicPr>
            <a:picLocks noChangeAspect="1"/>
          </p:cNvPicPr>
          <p:nvPr/>
        </p:nvPicPr>
        <p:blipFill>
          <a:blip r:embed="rId7"/>
          <a:stretch>
            <a:fillRect/>
          </a:stretch>
        </p:blipFill>
        <p:spPr>
          <a:xfrm>
            <a:off x="179293" y="5698548"/>
            <a:ext cx="632095" cy="902993"/>
          </a:xfrm>
          <a:prstGeom prst="rect">
            <a:avLst/>
          </a:prstGeom>
        </p:spPr>
      </p:pic>
    </p:spTree>
    <p:extLst>
      <p:ext uri="{BB962C8B-B14F-4D97-AF65-F5344CB8AC3E}">
        <p14:creationId xmlns:p14="http://schemas.microsoft.com/office/powerpoint/2010/main" val="36230279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6">
                    <a:lumMod val="50000"/>
                  </a:schemeClr>
                </a:solidFill>
                <a:latin typeface="+mn-lt"/>
              </a:rPr>
              <a:t>Application Process</a:t>
            </a:r>
          </a:p>
        </p:txBody>
      </p:sp>
      <p:sp>
        <p:nvSpPr>
          <p:cNvPr id="3" name="Content Placeholder 2"/>
          <p:cNvSpPr>
            <a:spLocks noGrp="1"/>
          </p:cNvSpPr>
          <p:nvPr>
            <p:ph idx="1"/>
          </p:nvPr>
        </p:nvSpPr>
        <p:spPr/>
        <p:txBody>
          <a:bodyPr/>
          <a:lstStyle/>
          <a:p>
            <a:r>
              <a:rPr lang="en-GB" dirty="0">
                <a:solidFill>
                  <a:schemeClr val="accent6">
                    <a:lumMod val="50000"/>
                  </a:schemeClr>
                </a:solidFill>
              </a:rPr>
              <a:t>Application deadlines:</a:t>
            </a:r>
          </a:p>
          <a:p>
            <a:r>
              <a:rPr lang="en-GB" dirty="0">
                <a:solidFill>
                  <a:schemeClr val="accent6">
                    <a:lumMod val="50000"/>
                  </a:schemeClr>
                </a:solidFill>
              </a:rPr>
              <a:t>Oxford, Cambridge, Medicine and Veterinary: </a:t>
            </a:r>
          </a:p>
          <a:p>
            <a:pPr lvl="1"/>
            <a:r>
              <a:rPr lang="en-GB" dirty="0">
                <a:solidFill>
                  <a:schemeClr val="accent6">
                    <a:lumMod val="50000"/>
                  </a:schemeClr>
                </a:solidFill>
              </a:rPr>
              <a:t>15th October 2019</a:t>
            </a:r>
          </a:p>
          <a:p>
            <a:r>
              <a:rPr lang="en-GB" dirty="0">
                <a:solidFill>
                  <a:schemeClr val="accent6">
                    <a:lumMod val="50000"/>
                  </a:schemeClr>
                </a:solidFill>
              </a:rPr>
              <a:t>All other applicants: </a:t>
            </a:r>
          </a:p>
          <a:p>
            <a:pPr lvl="1"/>
            <a:r>
              <a:rPr lang="en-GB" dirty="0">
                <a:solidFill>
                  <a:schemeClr val="accent6">
                    <a:lumMod val="50000"/>
                  </a:schemeClr>
                </a:solidFill>
              </a:rPr>
              <a:t>15th January 2020</a:t>
            </a:r>
          </a:p>
          <a:p>
            <a:r>
              <a:rPr lang="en-GB" dirty="0">
                <a:solidFill>
                  <a:schemeClr val="accent6">
                    <a:lumMod val="50000"/>
                  </a:schemeClr>
                </a:solidFill>
              </a:rPr>
              <a:t>The Head of Sixth must ‘send’ your application so you must meet with me in good time to have it processed</a:t>
            </a:r>
          </a:p>
          <a:p>
            <a:r>
              <a:rPr lang="en-GB" dirty="0">
                <a:solidFill>
                  <a:schemeClr val="accent6">
                    <a:lumMod val="50000"/>
                  </a:schemeClr>
                </a:solidFill>
              </a:rPr>
              <a:t>Internal deadline: </a:t>
            </a:r>
            <a:endParaRPr lang="en-GB" dirty="0" smtClean="0">
              <a:solidFill>
                <a:schemeClr val="accent6">
                  <a:lumMod val="50000"/>
                </a:schemeClr>
              </a:solidFill>
            </a:endParaRPr>
          </a:p>
          <a:p>
            <a:pPr lvl="1"/>
            <a:r>
              <a:rPr lang="en-GB" dirty="0" smtClean="0">
                <a:solidFill>
                  <a:schemeClr val="accent6">
                    <a:lumMod val="50000"/>
                  </a:schemeClr>
                </a:solidFill>
              </a:rPr>
              <a:t>9th </a:t>
            </a:r>
            <a:r>
              <a:rPr lang="en-GB" dirty="0">
                <a:solidFill>
                  <a:schemeClr val="accent6">
                    <a:lumMod val="50000"/>
                  </a:schemeClr>
                </a:solidFill>
              </a:rPr>
              <a:t>December 2019</a:t>
            </a:r>
          </a:p>
          <a:p>
            <a:endParaRPr lang="en-GB" dirty="0">
              <a:solidFill>
                <a:schemeClr val="accent6">
                  <a:lumMod val="50000"/>
                </a:schemeClr>
              </a:solidFill>
            </a:endParaRPr>
          </a:p>
        </p:txBody>
      </p:sp>
      <p:sp>
        <p:nvSpPr>
          <p:cNvPr id="5" name="Rectangle 4"/>
          <p:cNvSpPr/>
          <p:nvPr/>
        </p:nvSpPr>
        <p:spPr>
          <a:xfrm>
            <a:off x="3048000" y="6079694"/>
            <a:ext cx="6096000" cy="646331"/>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dirty="0">
                <a:solidFill>
                  <a:srgbClr val="38761D"/>
                </a:solidFill>
                <a:latin typeface="Arial" panose="020B0604020202020204" pitchFamily="34" charset="0"/>
              </a:rPr>
              <a:t>Aspire to Achieve</a:t>
            </a:r>
            <a:endParaRPr lang="en-GB" dirty="0"/>
          </a:p>
        </p:txBody>
      </p:sp>
    </p:spTree>
    <p:extLst>
      <p:ext uri="{BB962C8B-B14F-4D97-AF65-F5344CB8AC3E}">
        <p14:creationId xmlns:p14="http://schemas.microsoft.com/office/powerpoint/2010/main" val="4174800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6">
                    <a:lumMod val="50000"/>
                  </a:schemeClr>
                </a:solidFill>
                <a:latin typeface="+mn-lt"/>
              </a:rPr>
              <a:t>Application Process</a:t>
            </a:r>
          </a:p>
        </p:txBody>
      </p:sp>
      <p:sp>
        <p:nvSpPr>
          <p:cNvPr id="3" name="Content Placeholder 2"/>
          <p:cNvSpPr>
            <a:spLocks noGrp="1"/>
          </p:cNvSpPr>
          <p:nvPr>
            <p:ph idx="1"/>
          </p:nvPr>
        </p:nvSpPr>
        <p:spPr/>
        <p:txBody>
          <a:bodyPr/>
          <a:lstStyle/>
          <a:p>
            <a:r>
              <a:rPr lang="en-GB" dirty="0">
                <a:solidFill>
                  <a:schemeClr val="accent6">
                    <a:lumMod val="50000"/>
                  </a:schemeClr>
                </a:solidFill>
              </a:rPr>
              <a:t>Parents Guide</a:t>
            </a:r>
          </a:p>
          <a:p>
            <a:r>
              <a:rPr lang="en-GB" dirty="0">
                <a:solidFill>
                  <a:schemeClr val="accent6">
                    <a:lumMod val="50000"/>
                  </a:schemeClr>
                </a:solidFill>
              </a:rPr>
              <a:t>Further guidance can be found at </a:t>
            </a:r>
            <a:r>
              <a:rPr lang="en-GB" dirty="0" smtClean="0">
                <a:solidFill>
                  <a:schemeClr val="accent6">
                    <a:lumMod val="50000"/>
                  </a:schemeClr>
                </a:solidFill>
              </a:rPr>
              <a:t>UCAS.com</a:t>
            </a:r>
            <a:endParaRPr lang="en-GB" dirty="0">
              <a:solidFill>
                <a:schemeClr val="accent6">
                  <a:lumMod val="50000"/>
                </a:schemeClr>
              </a:solidFill>
            </a:endParaRPr>
          </a:p>
        </p:txBody>
      </p:sp>
      <p:pic>
        <p:nvPicPr>
          <p:cNvPr id="4" name="PG1">
            <a:hlinkClick r:id="" action="ppaction://media"/>
          </p:cNvPr>
          <p:cNvPicPr>
            <a:picLocks noChangeAspect="1"/>
          </p:cNvPicPr>
          <p:nvPr>
            <a:videoFile r:link="rId1"/>
            <p:extLst>
              <p:ext uri="{DAA4B4D4-6D71-4841-9C94-3DE7FCFB9230}">
                <p14:media xmlns:p14="http://schemas.microsoft.com/office/powerpoint/2010/main" r:link="rId2">
                  <p14:trim end="5351"/>
                </p14:media>
              </p:ext>
            </p:extLst>
          </p:nvPr>
        </p:nvPicPr>
        <p:blipFill>
          <a:blip r:embed="rId4"/>
          <a:stretch>
            <a:fillRect/>
          </a:stretch>
        </p:blipFill>
        <p:spPr>
          <a:xfrm>
            <a:off x="3896497" y="2868483"/>
            <a:ext cx="3954162" cy="2965622"/>
          </a:xfrm>
          <a:prstGeom prst="rect">
            <a:avLst/>
          </a:prstGeom>
          <a:ln>
            <a:noFill/>
          </a:ln>
          <a:effectLst>
            <a:softEdge rad="112500"/>
          </a:effectLst>
        </p:spPr>
      </p:pic>
      <p:sp>
        <p:nvSpPr>
          <p:cNvPr id="5" name="Rectangle 4"/>
          <p:cNvSpPr/>
          <p:nvPr/>
        </p:nvSpPr>
        <p:spPr>
          <a:xfrm>
            <a:off x="3048000" y="6096170"/>
            <a:ext cx="6096000" cy="646331"/>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dirty="0">
                <a:solidFill>
                  <a:srgbClr val="38761D"/>
                </a:solidFill>
                <a:latin typeface="Arial" panose="020B0604020202020204" pitchFamily="34" charset="0"/>
              </a:rPr>
              <a:t>Aspire to Achieve</a:t>
            </a:r>
            <a:endParaRPr lang="en-GB" dirty="0"/>
          </a:p>
        </p:txBody>
      </p:sp>
    </p:spTree>
    <p:extLst>
      <p:ext uri="{BB962C8B-B14F-4D97-AF65-F5344CB8AC3E}">
        <p14:creationId xmlns:p14="http://schemas.microsoft.com/office/powerpoint/2010/main" val="669952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2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smtClean="0">
                <a:solidFill>
                  <a:schemeClr val="accent6">
                    <a:lumMod val="50000"/>
                  </a:schemeClr>
                </a:solidFill>
                <a:latin typeface="Calibri" panose="020F0502020204030204" pitchFamily="34" charset="0"/>
              </a:rPr>
              <a:t>Additional </a:t>
            </a:r>
            <a:r>
              <a:rPr lang="en-GB" altLang="en-US" dirty="0">
                <a:solidFill>
                  <a:schemeClr val="accent6">
                    <a:lumMod val="50000"/>
                  </a:schemeClr>
                </a:solidFill>
                <a:latin typeface="Calibri" panose="020F0502020204030204" pitchFamily="34" charset="0"/>
              </a:rPr>
              <a:t>Qualifications </a:t>
            </a:r>
            <a:endParaRPr lang="en-GB" dirty="0">
              <a:solidFill>
                <a:schemeClr val="accent6">
                  <a:lumMod val="50000"/>
                </a:schemeClr>
              </a:solidFill>
            </a:endParaRPr>
          </a:p>
        </p:txBody>
      </p:sp>
      <p:sp>
        <p:nvSpPr>
          <p:cNvPr id="3" name="Content Placeholder 2"/>
          <p:cNvSpPr>
            <a:spLocks noGrp="1"/>
          </p:cNvSpPr>
          <p:nvPr>
            <p:ph idx="1"/>
          </p:nvPr>
        </p:nvSpPr>
        <p:spPr>
          <a:xfrm>
            <a:off x="731108" y="1940955"/>
            <a:ext cx="5134232" cy="4351338"/>
          </a:xfrm>
        </p:spPr>
        <p:txBody>
          <a:bodyPr/>
          <a:lstStyle/>
          <a:p>
            <a:r>
              <a:rPr lang="en-GB" altLang="en-US" dirty="0">
                <a:solidFill>
                  <a:schemeClr val="accent6">
                    <a:lumMod val="50000"/>
                  </a:schemeClr>
                </a:solidFill>
                <a:ea typeface="Calibri" panose="020F0502020204030204" pitchFamily="34" charset="0"/>
                <a:cs typeface="Calibri" panose="020F0502020204030204" pitchFamily="34" charset="0"/>
              </a:rPr>
              <a:t>Some university courses require you to sit an entry </a:t>
            </a:r>
            <a:r>
              <a:rPr lang="en-GB" altLang="en-US" dirty="0" smtClean="0">
                <a:solidFill>
                  <a:schemeClr val="accent6">
                    <a:lumMod val="50000"/>
                  </a:schemeClr>
                </a:solidFill>
                <a:ea typeface="Calibri" panose="020F0502020204030204" pitchFamily="34" charset="0"/>
                <a:cs typeface="Calibri" panose="020F0502020204030204" pitchFamily="34" charset="0"/>
              </a:rPr>
              <a:t>exam</a:t>
            </a:r>
          </a:p>
          <a:p>
            <a:endParaRPr lang="en-GB" altLang="en-US" dirty="0">
              <a:solidFill>
                <a:schemeClr val="accent6">
                  <a:lumMod val="50000"/>
                </a:schemeClr>
              </a:solidFill>
              <a:ea typeface="Calibri" panose="020F0502020204030204" pitchFamily="34" charset="0"/>
              <a:cs typeface="Calibri" panose="020F0502020204030204" pitchFamily="34" charset="0"/>
            </a:endParaRPr>
          </a:p>
          <a:p>
            <a:r>
              <a:rPr lang="en-GB" altLang="en-US" dirty="0">
                <a:solidFill>
                  <a:schemeClr val="accent6">
                    <a:lumMod val="50000"/>
                  </a:schemeClr>
                </a:solidFill>
                <a:ea typeface="Calibri" panose="020F0502020204030204" pitchFamily="34" charset="0"/>
                <a:cs typeface="Calibri" panose="020F0502020204030204" pitchFamily="34" charset="0"/>
              </a:rPr>
              <a:t>LNAT, BMAT, MAT and UCAT</a:t>
            </a:r>
          </a:p>
          <a:p>
            <a:endParaRPr lang="en-GB" dirty="0"/>
          </a:p>
        </p:txBody>
      </p:sp>
      <p:pic>
        <p:nvPicPr>
          <p:cNvPr id="4" name="Picture 3"/>
          <p:cNvPicPr>
            <a:picLocks noChangeAspect="1"/>
          </p:cNvPicPr>
          <p:nvPr/>
        </p:nvPicPr>
        <p:blipFill>
          <a:blip r:embed="rId2"/>
          <a:stretch>
            <a:fillRect/>
          </a:stretch>
        </p:blipFill>
        <p:spPr>
          <a:xfrm>
            <a:off x="8791575" y="2087905"/>
            <a:ext cx="2562225" cy="9906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911545" y="3475722"/>
            <a:ext cx="3009900" cy="77152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4595798" y="4695692"/>
            <a:ext cx="3543300" cy="10572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817340" y="6094407"/>
            <a:ext cx="6096000" cy="646331"/>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dirty="0">
                <a:solidFill>
                  <a:srgbClr val="38761D"/>
                </a:solidFill>
                <a:latin typeface="Arial" panose="020B0604020202020204" pitchFamily="34" charset="0"/>
              </a:rPr>
              <a:t>Aspire to Achieve</a:t>
            </a:r>
            <a:endParaRPr lang="en-GB" dirty="0"/>
          </a:p>
        </p:txBody>
      </p:sp>
    </p:spTree>
    <p:extLst>
      <p:ext uri="{BB962C8B-B14F-4D97-AF65-F5344CB8AC3E}">
        <p14:creationId xmlns:p14="http://schemas.microsoft.com/office/powerpoint/2010/main" val="29861510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accent6">
                    <a:lumMod val="50000"/>
                  </a:schemeClr>
                </a:solidFill>
                <a:latin typeface="+mn-lt"/>
              </a:rPr>
              <a:t>Students Next </a:t>
            </a:r>
            <a:r>
              <a:rPr lang="en-GB" dirty="0">
                <a:solidFill>
                  <a:schemeClr val="accent6">
                    <a:lumMod val="50000"/>
                  </a:schemeClr>
                </a:solidFill>
                <a:latin typeface="+mn-lt"/>
              </a:rPr>
              <a:t>Steps</a:t>
            </a:r>
          </a:p>
        </p:txBody>
      </p:sp>
      <p:sp>
        <p:nvSpPr>
          <p:cNvPr id="3" name="Content Placeholder 2"/>
          <p:cNvSpPr>
            <a:spLocks noGrp="1"/>
          </p:cNvSpPr>
          <p:nvPr>
            <p:ph idx="1"/>
          </p:nvPr>
        </p:nvSpPr>
        <p:spPr/>
        <p:txBody>
          <a:bodyPr/>
          <a:lstStyle/>
          <a:p>
            <a:r>
              <a:rPr lang="en-GB" dirty="0">
                <a:solidFill>
                  <a:schemeClr val="accent6">
                    <a:lumMod val="50000"/>
                  </a:schemeClr>
                </a:solidFill>
              </a:rPr>
              <a:t>Before the end of the summer term, all students to register with </a:t>
            </a:r>
            <a:r>
              <a:rPr lang="en-GB" dirty="0" smtClean="0">
                <a:solidFill>
                  <a:schemeClr val="accent6">
                    <a:lumMod val="50000"/>
                  </a:schemeClr>
                </a:solidFill>
              </a:rPr>
              <a:t>UCAS and Unifrog</a:t>
            </a:r>
            <a:endParaRPr lang="en-GB" dirty="0">
              <a:solidFill>
                <a:schemeClr val="accent6">
                  <a:lumMod val="50000"/>
                </a:schemeClr>
              </a:solidFill>
            </a:endParaRPr>
          </a:p>
          <a:p>
            <a:endParaRPr lang="en-GB" dirty="0">
              <a:solidFill>
                <a:schemeClr val="accent6">
                  <a:lumMod val="50000"/>
                </a:schemeClr>
              </a:solidFill>
            </a:endParaRPr>
          </a:p>
          <a:p>
            <a:r>
              <a:rPr lang="en-GB" dirty="0" smtClean="0">
                <a:solidFill>
                  <a:schemeClr val="accent6">
                    <a:lumMod val="50000"/>
                  </a:schemeClr>
                </a:solidFill>
              </a:rPr>
              <a:t>CDC’s , </a:t>
            </a:r>
            <a:r>
              <a:rPr lang="en-GB" dirty="0">
                <a:solidFill>
                  <a:schemeClr val="accent6">
                    <a:lumMod val="50000"/>
                  </a:schemeClr>
                </a:solidFill>
              </a:rPr>
              <a:t>Mr O’Kelly and Mrs McIldowie are here to guide and </a:t>
            </a:r>
            <a:r>
              <a:rPr lang="en-GB" dirty="0" smtClean="0">
                <a:solidFill>
                  <a:schemeClr val="accent6">
                    <a:lumMod val="50000"/>
                  </a:schemeClr>
                </a:solidFill>
              </a:rPr>
              <a:t>support</a:t>
            </a:r>
          </a:p>
          <a:p>
            <a:endParaRPr lang="en-GB" dirty="0">
              <a:solidFill>
                <a:schemeClr val="accent6">
                  <a:lumMod val="50000"/>
                </a:schemeClr>
              </a:solidFill>
            </a:endParaRPr>
          </a:p>
          <a:p>
            <a:r>
              <a:rPr lang="en-GB" dirty="0" smtClean="0">
                <a:solidFill>
                  <a:schemeClr val="accent6">
                    <a:lumMod val="50000"/>
                  </a:schemeClr>
                </a:solidFill>
              </a:rPr>
              <a:t>University Open Days – student and family visits</a:t>
            </a:r>
            <a:endParaRPr lang="en-GB" dirty="0">
              <a:solidFill>
                <a:schemeClr val="accent6">
                  <a:lumMod val="50000"/>
                </a:schemeClr>
              </a:solidFill>
            </a:endParaRPr>
          </a:p>
          <a:p>
            <a:endParaRPr lang="en-GB" dirty="0">
              <a:solidFill>
                <a:schemeClr val="accent6">
                  <a:lumMod val="50000"/>
                </a:schemeClr>
              </a:solidFill>
            </a:endParaRPr>
          </a:p>
          <a:p>
            <a:r>
              <a:rPr lang="en-GB" dirty="0">
                <a:solidFill>
                  <a:schemeClr val="accent6">
                    <a:lumMod val="50000"/>
                  </a:schemeClr>
                </a:solidFill>
              </a:rPr>
              <a:t>Personal statement </a:t>
            </a:r>
            <a:r>
              <a:rPr lang="en-GB" dirty="0" smtClean="0">
                <a:solidFill>
                  <a:schemeClr val="accent6">
                    <a:lumMod val="50000"/>
                  </a:schemeClr>
                </a:solidFill>
              </a:rPr>
              <a:t>day</a:t>
            </a:r>
          </a:p>
          <a:p>
            <a:pPr lvl="1"/>
            <a:r>
              <a:rPr lang="en-GB" dirty="0" smtClean="0">
                <a:solidFill>
                  <a:schemeClr val="accent6">
                    <a:lumMod val="50000"/>
                  </a:schemeClr>
                </a:solidFill>
              </a:rPr>
              <a:t>September 2019</a:t>
            </a:r>
            <a:endParaRPr lang="en-GB" dirty="0">
              <a:solidFill>
                <a:schemeClr val="accent6">
                  <a:lumMod val="50000"/>
                </a:schemeClr>
              </a:solidFill>
            </a:endParaRPr>
          </a:p>
          <a:p>
            <a:endParaRPr lang="en-GB" dirty="0">
              <a:solidFill>
                <a:schemeClr val="accent6">
                  <a:lumMod val="50000"/>
                </a:schemeClr>
              </a:solidFill>
            </a:endParaRPr>
          </a:p>
        </p:txBody>
      </p:sp>
      <p:sp>
        <p:nvSpPr>
          <p:cNvPr id="4" name="Rectangle 3"/>
          <p:cNvSpPr/>
          <p:nvPr/>
        </p:nvSpPr>
        <p:spPr>
          <a:xfrm>
            <a:off x="3048000" y="6104408"/>
            <a:ext cx="6096000" cy="646331"/>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dirty="0">
                <a:solidFill>
                  <a:srgbClr val="38761D"/>
                </a:solidFill>
                <a:latin typeface="Arial" panose="020B0604020202020204" pitchFamily="34" charset="0"/>
              </a:rPr>
              <a:t>Aspire to Achieve</a:t>
            </a:r>
            <a:endParaRPr lang="en-GB" dirty="0"/>
          </a:p>
        </p:txBody>
      </p:sp>
    </p:spTree>
    <p:extLst>
      <p:ext uri="{BB962C8B-B14F-4D97-AF65-F5344CB8AC3E}">
        <p14:creationId xmlns:p14="http://schemas.microsoft.com/office/powerpoint/2010/main" val="1130440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close up of a sign&#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6208" y="506663"/>
            <a:ext cx="1603807" cy="826204"/>
          </a:xfrm>
          <a:prstGeom prst="rect">
            <a:avLst/>
          </a:prstGeom>
        </p:spPr>
      </p:pic>
      <p:pic>
        <p:nvPicPr>
          <p:cNvPr id="11" name="Picture 10" descr="A blue sky&#10;&#10;Description generated with very high confidence"/>
          <p:cNvPicPr>
            <a:picLocks noChangeAspect="1"/>
          </p:cNvPicPr>
          <p:nvPr/>
        </p:nvPicPr>
        <p:blipFill rotWithShape="1">
          <a:blip r:embed="rId4" cstate="print">
            <a:extLst>
              <a:ext uri="{28A0092B-C50C-407E-A947-70E740481C1C}">
                <a14:useLocalDpi xmlns:a14="http://schemas.microsoft.com/office/drawing/2010/main" val="0"/>
              </a:ext>
            </a:extLst>
          </a:blip>
          <a:srcRect t="21442" r="8851"/>
          <a:stretch/>
        </p:blipFill>
        <p:spPr>
          <a:xfrm>
            <a:off x="496823" y="2133600"/>
            <a:ext cx="11153191" cy="3239194"/>
          </a:xfrm>
          <a:prstGeom prst="rect">
            <a:avLst/>
          </a:prstGeom>
        </p:spPr>
      </p:pic>
      <p:sp>
        <p:nvSpPr>
          <p:cNvPr id="12" name="Title 1"/>
          <p:cNvSpPr>
            <a:spLocks noGrp="1"/>
          </p:cNvSpPr>
          <p:nvPr>
            <p:ph type="title"/>
          </p:nvPr>
        </p:nvSpPr>
        <p:spPr>
          <a:xfrm>
            <a:off x="496824" y="535813"/>
            <a:ext cx="8927033" cy="1310916"/>
          </a:xfrm>
        </p:spPr>
        <p:txBody>
          <a:bodyPr>
            <a:normAutofit/>
          </a:bodyPr>
          <a:lstStyle/>
          <a:p>
            <a:r>
              <a:rPr lang="en-GB" sz="4000" dirty="0"/>
              <a:t>Advanced &amp; Higher Apprenticeships </a:t>
            </a:r>
            <a:endParaRPr lang="en-GB" dirty="0"/>
          </a:p>
        </p:txBody>
      </p:sp>
      <p:sp>
        <p:nvSpPr>
          <p:cNvPr id="13" name="Title 1"/>
          <p:cNvSpPr txBox="1">
            <a:spLocks/>
          </p:cNvSpPr>
          <p:nvPr/>
        </p:nvSpPr>
        <p:spPr>
          <a:xfrm>
            <a:off x="512064" y="1160561"/>
            <a:ext cx="10515600" cy="915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solidFill>
                <a:prstClr val="black"/>
              </a:solidFill>
            </a:endParaRPr>
          </a:p>
        </p:txBody>
      </p:sp>
      <p:sp>
        <p:nvSpPr>
          <p:cNvPr id="14" name="Title 1"/>
          <p:cNvSpPr txBox="1">
            <a:spLocks/>
          </p:cNvSpPr>
          <p:nvPr/>
        </p:nvSpPr>
        <p:spPr>
          <a:xfrm>
            <a:off x="575860" y="5439636"/>
            <a:ext cx="10515600" cy="915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prstClr val="black"/>
                </a:solidFill>
              </a:rPr>
              <a:t>June 2019</a:t>
            </a:r>
          </a:p>
        </p:txBody>
      </p:sp>
      <p:pic>
        <p:nvPicPr>
          <p:cNvPr id="8" name="Picture 7" descr="SFA_BS_1494.png">
            <a:extLst>
              <a:ext uri="{FF2B5EF4-FFF2-40B4-BE49-F238E27FC236}">
                <a16:creationId xmlns:a16="http://schemas.microsoft.com/office/drawing/2014/main" id="{74CDA2A8-F9AB-4E24-BECD-AFC9A1DEC3F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818171" y="5697439"/>
            <a:ext cx="2831843" cy="1060817"/>
          </a:xfrm>
          <a:prstGeom prst="rect">
            <a:avLst/>
          </a:prstGeom>
        </p:spPr>
      </p:pic>
      <p:pic>
        <p:nvPicPr>
          <p:cNvPr id="1026" name="Picture 2" descr="Image result for bushey meads">
            <a:extLst>
              <a:ext uri="{FF2B5EF4-FFF2-40B4-BE49-F238E27FC236}">
                <a16:creationId xmlns:a16="http://schemas.microsoft.com/office/drawing/2014/main" id="{2F59BD68-1A8A-429E-8D2D-8543F7880E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6483" y="208856"/>
            <a:ext cx="1168549" cy="166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8516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accent6">
                    <a:lumMod val="50000"/>
                  </a:schemeClr>
                </a:solidFill>
                <a:latin typeface="+mn-lt"/>
              </a:rPr>
              <a:t>Upcoming Open Days…</a:t>
            </a:r>
            <a:endParaRPr lang="en-GB" dirty="0">
              <a:solidFill>
                <a:schemeClr val="accent6">
                  <a:lumMod val="50000"/>
                </a:schemeClr>
              </a:solidFill>
              <a:latin typeface="+mn-lt"/>
            </a:endParaRPr>
          </a:p>
        </p:txBody>
      </p:sp>
      <p:sp>
        <p:nvSpPr>
          <p:cNvPr id="3" name="Text Placeholder 2"/>
          <p:cNvSpPr>
            <a:spLocks noGrp="1"/>
          </p:cNvSpPr>
          <p:nvPr>
            <p:ph type="body" idx="1"/>
          </p:nvPr>
        </p:nvSpPr>
        <p:spPr/>
        <p:txBody>
          <a:bodyPr/>
          <a:lstStyle/>
          <a:p>
            <a:r>
              <a:rPr lang="en-GB" dirty="0" smtClean="0">
                <a:solidFill>
                  <a:schemeClr val="accent6">
                    <a:lumMod val="50000"/>
                  </a:schemeClr>
                </a:solidFill>
              </a:rPr>
              <a:t>Thursday 20</a:t>
            </a:r>
            <a:r>
              <a:rPr lang="en-GB" baseline="30000" dirty="0" smtClean="0">
                <a:solidFill>
                  <a:schemeClr val="accent6">
                    <a:lumMod val="50000"/>
                  </a:schemeClr>
                </a:solidFill>
              </a:rPr>
              <a:t>th</a:t>
            </a:r>
            <a:r>
              <a:rPr lang="en-GB" dirty="0" smtClean="0">
                <a:solidFill>
                  <a:schemeClr val="accent6">
                    <a:lumMod val="50000"/>
                  </a:schemeClr>
                </a:solidFill>
              </a:rPr>
              <a:t> June</a:t>
            </a:r>
            <a:endParaRPr lang="en-GB" dirty="0">
              <a:solidFill>
                <a:schemeClr val="accent6">
                  <a:lumMod val="50000"/>
                </a:schemeClr>
              </a:solidFill>
            </a:endParaRPr>
          </a:p>
        </p:txBody>
      </p:sp>
      <p:sp>
        <p:nvSpPr>
          <p:cNvPr id="4" name="Content Placeholder 3"/>
          <p:cNvSpPr>
            <a:spLocks noGrp="1"/>
          </p:cNvSpPr>
          <p:nvPr>
            <p:ph sz="half" idx="2"/>
          </p:nvPr>
        </p:nvSpPr>
        <p:spPr/>
        <p:txBody>
          <a:bodyPr/>
          <a:lstStyle/>
          <a:p>
            <a:r>
              <a:rPr lang="en-GB" dirty="0">
                <a:solidFill>
                  <a:schemeClr val="accent6">
                    <a:lumMod val="50000"/>
                  </a:schemeClr>
                </a:solidFill>
              </a:rPr>
              <a:t>London College of Fashion </a:t>
            </a:r>
          </a:p>
          <a:p>
            <a:r>
              <a:rPr lang="en-GB" dirty="0">
                <a:solidFill>
                  <a:schemeClr val="accent6">
                    <a:lumMod val="50000"/>
                  </a:schemeClr>
                </a:solidFill>
              </a:rPr>
              <a:t>University College Birmingham</a:t>
            </a:r>
          </a:p>
          <a:p>
            <a:r>
              <a:rPr lang="en-GB" dirty="0">
                <a:solidFill>
                  <a:schemeClr val="accent6">
                    <a:lumMod val="50000"/>
                  </a:schemeClr>
                </a:solidFill>
              </a:rPr>
              <a:t>University of West London</a:t>
            </a:r>
          </a:p>
          <a:p>
            <a:endParaRPr lang="en-GB" dirty="0"/>
          </a:p>
        </p:txBody>
      </p:sp>
      <p:sp>
        <p:nvSpPr>
          <p:cNvPr id="5" name="Text Placeholder 4"/>
          <p:cNvSpPr>
            <a:spLocks noGrp="1"/>
          </p:cNvSpPr>
          <p:nvPr>
            <p:ph type="body" sz="quarter" idx="3"/>
          </p:nvPr>
        </p:nvSpPr>
        <p:spPr/>
        <p:txBody>
          <a:bodyPr/>
          <a:lstStyle/>
          <a:p>
            <a:r>
              <a:rPr lang="en-GB" dirty="0" smtClean="0">
                <a:solidFill>
                  <a:schemeClr val="accent6">
                    <a:lumMod val="50000"/>
                  </a:schemeClr>
                </a:solidFill>
              </a:rPr>
              <a:t>Friday 21</a:t>
            </a:r>
            <a:r>
              <a:rPr lang="en-GB" baseline="30000" dirty="0" smtClean="0">
                <a:solidFill>
                  <a:schemeClr val="accent6">
                    <a:lumMod val="50000"/>
                  </a:schemeClr>
                </a:solidFill>
              </a:rPr>
              <a:t>st</a:t>
            </a:r>
            <a:r>
              <a:rPr lang="en-GB" dirty="0" smtClean="0">
                <a:solidFill>
                  <a:schemeClr val="accent6">
                    <a:lumMod val="50000"/>
                  </a:schemeClr>
                </a:solidFill>
              </a:rPr>
              <a:t> </a:t>
            </a:r>
            <a:r>
              <a:rPr lang="en-GB" dirty="0">
                <a:solidFill>
                  <a:schemeClr val="accent6">
                    <a:lumMod val="50000"/>
                  </a:schemeClr>
                </a:solidFill>
              </a:rPr>
              <a:t>J</a:t>
            </a:r>
            <a:r>
              <a:rPr lang="en-GB" dirty="0" smtClean="0">
                <a:solidFill>
                  <a:schemeClr val="accent6">
                    <a:lumMod val="50000"/>
                  </a:schemeClr>
                </a:solidFill>
              </a:rPr>
              <a:t>une</a:t>
            </a:r>
            <a:endParaRPr lang="en-GB" dirty="0">
              <a:solidFill>
                <a:schemeClr val="accent6">
                  <a:lumMod val="50000"/>
                </a:schemeClr>
              </a:solidFill>
            </a:endParaRPr>
          </a:p>
        </p:txBody>
      </p:sp>
      <p:sp>
        <p:nvSpPr>
          <p:cNvPr id="6" name="Content Placeholder 5"/>
          <p:cNvSpPr>
            <a:spLocks noGrp="1"/>
          </p:cNvSpPr>
          <p:nvPr>
            <p:ph sz="quarter" idx="4"/>
          </p:nvPr>
        </p:nvSpPr>
        <p:spPr/>
        <p:txBody>
          <a:bodyPr>
            <a:normAutofit fontScale="92500"/>
          </a:bodyPr>
          <a:lstStyle/>
          <a:p>
            <a:r>
              <a:rPr lang="en-GB" dirty="0">
                <a:solidFill>
                  <a:schemeClr val="accent6">
                    <a:lumMod val="50000"/>
                  </a:schemeClr>
                </a:solidFill>
              </a:rPr>
              <a:t>Liverpool John Moores University </a:t>
            </a:r>
          </a:p>
          <a:p>
            <a:r>
              <a:rPr lang="en-GB" dirty="0">
                <a:solidFill>
                  <a:schemeClr val="accent6">
                    <a:lumMod val="50000"/>
                  </a:schemeClr>
                </a:solidFill>
              </a:rPr>
              <a:t>Queen Mary University of London</a:t>
            </a:r>
          </a:p>
          <a:p>
            <a:r>
              <a:rPr lang="en-GB" dirty="0">
                <a:solidFill>
                  <a:schemeClr val="accent6">
                    <a:lumMod val="50000"/>
                  </a:schemeClr>
                </a:solidFill>
              </a:rPr>
              <a:t>University of Manchester</a:t>
            </a:r>
          </a:p>
          <a:p>
            <a:r>
              <a:rPr lang="en-GB" dirty="0">
                <a:solidFill>
                  <a:schemeClr val="accent6">
                    <a:lumMod val="50000"/>
                  </a:schemeClr>
                </a:solidFill>
              </a:rPr>
              <a:t>University of Bath</a:t>
            </a:r>
          </a:p>
          <a:p>
            <a:r>
              <a:rPr lang="en-GB" dirty="0">
                <a:solidFill>
                  <a:schemeClr val="accent6">
                    <a:lumMod val="50000"/>
                  </a:schemeClr>
                </a:solidFill>
              </a:rPr>
              <a:t>University of Gloucestershire</a:t>
            </a:r>
          </a:p>
          <a:p>
            <a:r>
              <a:rPr lang="en-GB" dirty="0">
                <a:solidFill>
                  <a:schemeClr val="accent6">
                    <a:lumMod val="50000"/>
                  </a:schemeClr>
                </a:solidFill>
              </a:rPr>
              <a:t>University of Reading</a:t>
            </a:r>
          </a:p>
          <a:p>
            <a:r>
              <a:rPr lang="en-GB" dirty="0">
                <a:solidFill>
                  <a:schemeClr val="accent6">
                    <a:lumMod val="50000"/>
                  </a:schemeClr>
                </a:solidFill>
              </a:rPr>
              <a:t>University of Warwick</a:t>
            </a:r>
          </a:p>
          <a:p>
            <a:endParaRPr lang="en-GB" dirty="0"/>
          </a:p>
        </p:txBody>
      </p:sp>
      <p:sp>
        <p:nvSpPr>
          <p:cNvPr id="7" name="Rectangle 6"/>
          <p:cNvSpPr/>
          <p:nvPr/>
        </p:nvSpPr>
        <p:spPr>
          <a:xfrm>
            <a:off x="2949575" y="6079694"/>
            <a:ext cx="6096000" cy="646331"/>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dirty="0">
                <a:solidFill>
                  <a:srgbClr val="38761D"/>
                </a:solidFill>
                <a:latin typeface="Arial" panose="020B0604020202020204" pitchFamily="34" charset="0"/>
              </a:rPr>
              <a:t>Aspire to Achieve</a:t>
            </a:r>
            <a:endParaRPr lang="en-GB" dirty="0"/>
          </a:p>
        </p:txBody>
      </p:sp>
    </p:spTree>
    <p:extLst>
      <p:ext uri="{BB962C8B-B14F-4D97-AF65-F5344CB8AC3E}">
        <p14:creationId xmlns:p14="http://schemas.microsoft.com/office/powerpoint/2010/main" val="19459261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chemeClr val="accent6">
                    <a:lumMod val="50000"/>
                  </a:schemeClr>
                </a:solidFill>
                <a:latin typeface="+mn-lt"/>
              </a:rPr>
              <a:t>The UCAS Tariff </a:t>
            </a:r>
            <a:r>
              <a:rPr lang="en-GB" dirty="0" smtClean="0">
                <a:solidFill>
                  <a:schemeClr val="accent6">
                    <a:lumMod val="50000"/>
                  </a:schemeClr>
                </a:solidFill>
                <a:latin typeface="+mn-lt"/>
              </a:rPr>
              <a:t>– September 2020</a:t>
            </a:r>
            <a:endParaRPr lang="en-GB" dirty="0">
              <a:solidFill>
                <a:schemeClr val="accent6">
                  <a:lumMod val="50000"/>
                </a:schemeClr>
              </a:solidFill>
              <a:latin typeface="+mn-lt"/>
            </a:endParaRPr>
          </a:p>
        </p:txBody>
      </p:sp>
      <p:sp>
        <p:nvSpPr>
          <p:cNvPr id="3" name="Content Placeholder 2"/>
          <p:cNvSpPr>
            <a:spLocks noGrp="1"/>
          </p:cNvSpPr>
          <p:nvPr>
            <p:ph idx="1"/>
          </p:nvPr>
        </p:nvSpPr>
        <p:spPr>
          <a:xfrm>
            <a:off x="871151" y="1899766"/>
            <a:ext cx="5677930" cy="4351338"/>
          </a:xfrm>
        </p:spPr>
        <p:txBody>
          <a:bodyPr/>
          <a:lstStyle/>
          <a:p>
            <a:r>
              <a:rPr lang="en-GB" dirty="0">
                <a:solidFill>
                  <a:schemeClr val="accent6">
                    <a:lumMod val="50000"/>
                  </a:schemeClr>
                </a:solidFill>
              </a:rPr>
              <a:t>UCAS has introduced a newer Tariff for the admissions cycle.</a:t>
            </a:r>
          </a:p>
          <a:p>
            <a:r>
              <a:rPr lang="en-GB" dirty="0">
                <a:solidFill>
                  <a:schemeClr val="accent6">
                    <a:lumMod val="50000"/>
                  </a:schemeClr>
                </a:solidFill>
              </a:rPr>
              <a:t>Addresses many of the shortcomings of the older model.</a:t>
            </a:r>
          </a:p>
          <a:p>
            <a:r>
              <a:rPr lang="en-GB" dirty="0">
                <a:solidFill>
                  <a:schemeClr val="accent6">
                    <a:lumMod val="50000"/>
                  </a:schemeClr>
                </a:solidFill>
              </a:rPr>
              <a:t>Significantly different method to the previous Tariff.</a:t>
            </a:r>
          </a:p>
          <a:p>
            <a:r>
              <a:rPr lang="en-GB" dirty="0">
                <a:solidFill>
                  <a:schemeClr val="accent6">
                    <a:lumMod val="50000"/>
                  </a:schemeClr>
                </a:solidFill>
              </a:rPr>
              <a:t>Note that the AS has been deliberately repositioned to 40% of an </a:t>
            </a:r>
            <a:r>
              <a:rPr lang="en-GB" dirty="0" smtClean="0">
                <a:solidFill>
                  <a:schemeClr val="accent6">
                    <a:lumMod val="50000"/>
                  </a:schemeClr>
                </a:solidFill>
              </a:rPr>
              <a:t>‘A’ </a:t>
            </a:r>
            <a:r>
              <a:rPr lang="en-GB" dirty="0">
                <a:solidFill>
                  <a:schemeClr val="accent6">
                    <a:lumMod val="50000"/>
                  </a:schemeClr>
                </a:solidFill>
              </a:rPr>
              <a:t>level.</a:t>
            </a:r>
          </a:p>
          <a:p>
            <a:pPr marL="0" indent="0">
              <a:buNone/>
            </a:pPr>
            <a:endParaRPr lang="en-GB"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7554948" y="1620559"/>
            <a:ext cx="3194581" cy="2054530"/>
          </a:xfrm>
          <a:prstGeom prst="rect">
            <a:avLst/>
          </a:prstGeom>
        </p:spPr>
      </p:pic>
      <p:pic>
        <p:nvPicPr>
          <p:cNvPr id="5" name="Picture 4"/>
          <p:cNvPicPr>
            <a:picLocks noChangeAspect="1"/>
          </p:cNvPicPr>
          <p:nvPr/>
        </p:nvPicPr>
        <p:blipFill>
          <a:blip r:embed="rId3"/>
          <a:stretch>
            <a:fillRect/>
          </a:stretch>
        </p:blipFill>
        <p:spPr>
          <a:xfrm>
            <a:off x="7085515" y="3746290"/>
            <a:ext cx="4133446" cy="2627604"/>
          </a:xfrm>
          <a:prstGeom prst="rect">
            <a:avLst/>
          </a:prstGeom>
        </p:spPr>
      </p:pic>
      <p:sp>
        <p:nvSpPr>
          <p:cNvPr id="6" name="Rectangle 5"/>
          <p:cNvSpPr/>
          <p:nvPr/>
        </p:nvSpPr>
        <p:spPr>
          <a:xfrm>
            <a:off x="3056238" y="6121929"/>
            <a:ext cx="6096000" cy="646331"/>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dirty="0">
                <a:solidFill>
                  <a:srgbClr val="38761D"/>
                </a:solidFill>
                <a:latin typeface="Arial" panose="020B0604020202020204" pitchFamily="34" charset="0"/>
              </a:rPr>
              <a:t>Aspire to Achieve</a:t>
            </a:r>
            <a:endParaRPr lang="en-GB" dirty="0"/>
          </a:p>
        </p:txBody>
      </p:sp>
    </p:spTree>
    <p:extLst>
      <p:ext uri="{BB962C8B-B14F-4D97-AF65-F5344CB8AC3E}">
        <p14:creationId xmlns:p14="http://schemas.microsoft.com/office/powerpoint/2010/main" val="16363285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86934" y="1532502"/>
            <a:ext cx="6072142" cy="3414056"/>
          </a:xfrm>
          <a:prstGeom prst="rect">
            <a:avLst/>
          </a:prstGeom>
        </p:spPr>
      </p:pic>
      <p:sp>
        <p:nvSpPr>
          <p:cNvPr id="2" name="Title 1"/>
          <p:cNvSpPr>
            <a:spLocks noGrp="1"/>
          </p:cNvSpPr>
          <p:nvPr>
            <p:ph type="title"/>
          </p:nvPr>
        </p:nvSpPr>
        <p:spPr/>
        <p:txBody>
          <a:bodyPr/>
          <a:lstStyle/>
          <a:p>
            <a:r>
              <a:rPr lang="en-GB" dirty="0" smtClean="0">
                <a:solidFill>
                  <a:schemeClr val="accent6">
                    <a:lumMod val="50000"/>
                  </a:schemeClr>
                </a:solidFill>
                <a:latin typeface="+mn-lt"/>
              </a:rPr>
              <a:t>UCAS Tariff Points </a:t>
            </a:r>
            <a:endParaRPr lang="en-GB" dirty="0">
              <a:solidFill>
                <a:schemeClr val="accent6">
                  <a:lumMod val="50000"/>
                </a:schemeClr>
              </a:solidFill>
              <a:latin typeface="+mn-lt"/>
            </a:endParaRPr>
          </a:p>
        </p:txBody>
      </p:sp>
      <p:sp>
        <p:nvSpPr>
          <p:cNvPr id="3" name="Content Placeholder 2"/>
          <p:cNvSpPr>
            <a:spLocks noGrp="1"/>
          </p:cNvSpPr>
          <p:nvPr>
            <p:ph idx="1"/>
          </p:nvPr>
        </p:nvSpPr>
        <p:spPr>
          <a:xfrm>
            <a:off x="838200" y="5057768"/>
            <a:ext cx="10515600" cy="1795849"/>
          </a:xfrm>
        </p:spPr>
        <p:txBody>
          <a:bodyPr>
            <a:normAutofit/>
          </a:bodyPr>
          <a:lstStyle/>
          <a:p>
            <a:r>
              <a:rPr lang="en-GB" dirty="0" smtClean="0">
                <a:solidFill>
                  <a:schemeClr val="accent6">
                    <a:lumMod val="50000"/>
                  </a:schemeClr>
                </a:solidFill>
              </a:rPr>
              <a:t>This table shows the </a:t>
            </a:r>
            <a:r>
              <a:rPr lang="en-GB" dirty="0">
                <a:solidFill>
                  <a:schemeClr val="accent6">
                    <a:lumMod val="50000"/>
                  </a:schemeClr>
                </a:solidFill>
              </a:rPr>
              <a:t>Tariff points, plus the awarding organisations that offer the qualification.</a:t>
            </a:r>
          </a:p>
          <a:p>
            <a:endParaRPr lang="en-GB" dirty="0">
              <a:solidFill>
                <a:schemeClr val="accent6">
                  <a:lumMod val="50000"/>
                </a:schemeClr>
              </a:solidFill>
            </a:endParaRPr>
          </a:p>
        </p:txBody>
      </p:sp>
      <p:sp>
        <p:nvSpPr>
          <p:cNvPr id="5" name="Rectangle 4"/>
          <p:cNvSpPr/>
          <p:nvPr/>
        </p:nvSpPr>
        <p:spPr>
          <a:xfrm>
            <a:off x="3319448" y="6113935"/>
            <a:ext cx="6096000" cy="646331"/>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dirty="0">
                <a:solidFill>
                  <a:srgbClr val="38761D"/>
                </a:solidFill>
                <a:latin typeface="Arial" panose="020B0604020202020204" pitchFamily="34" charset="0"/>
              </a:rPr>
              <a:t>Aspire to Achieve</a:t>
            </a:r>
            <a:endParaRPr lang="en-GB" dirty="0"/>
          </a:p>
        </p:txBody>
      </p:sp>
    </p:spTree>
    <p:extLst>
      <p:ext uri="{BB962C8B-B14F-4D97-AF65-F5344CB8AC3E}">
        <p14:creationId xmlns:p14="http://schemas.microsoft.com/office/powerpoint/2010/main" val="30947028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600" dirty="0" smtClean="0">
                <a:solidFill>
                  <a:schemeClr val="accent6">
                    <a:lumMod val="50000"/>
                  </a:schemeClr>
                </a:solidFill>
                <a:latin typeface="+mn-lt"/>
              </a:rPr>
              <a:t>Leon Harris</a:t>
            </a:r>
            <a:endParaRPr lang="en-GB" sz="6600" dirty="0">
              <a:solidFill>
                <a:schemeClr val="accent6">
                  <a:lumMod val="50000"/>
                </a:schemeClr>
              </a:solidFill>
              <a:latin typeface="+mn-lt"/>
            </a:endParaRPr>
          </a:p>
        </p:txBody>
      </p:sp>
      <p:sp>
        <p:nvSpPr>
          <p:cNvPr id="3" name="Subtitle 2"/>
          <p:cNvSpPr>
            <a:spLocks noGrp="1"/>
          </p:cNvSpPr>
          <p:nvPr>
            <p:ph type="subTitle" idx="1"/>
          </p:nvPr>
        </p:nvSpPr>
        <p:spPr>
          <a:xfrm>
            <a:off x="1524000" y="3643227"/>
            <a:ext cx="9144000" cy="720226"/>
          </a:xfrm>
        </p:spPr>
        <p:txBody>
          <a:bodyPr>
            <a:normAutofit/>
          </a:bodyPr>
          <a:lstStyle/>
          <a:p>
            <a:r>
              <a:rPr lang="en-GB" sz="4000" dirty="0">
                <a:solidFill>
                  <a:schemeClr val="accent6">
                    <a:lumMod val="50000"/>
                  </a:schemeClr>
                </a:solidFill>
              </a:rPr>
              <a:t>University of Hertfordshire</a:t>
            </a:r>
          </a:p>
        </p:txBody>
      </p:sp>
      <p:sp>
        <p:nvSpPr>
          <p:cNvPr id="4" name="Rectangle 3"/>
          <p:cNvSpPr/>
          <p:nvPr/>
        </p:nvSpPr>
        <p:spPr>
          <a:xfrm>
            <a:off x="3204518" y="5945999"/>
            <a:ext cx="6096000" cy="1292662"/>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sz="2400" dirty="0">
                <a:solidFill>
                  <a:srgbClr val="38761D"/>
                </a:solidFill>
                <a:latin typeface="Arial" panose="020B0604020202020204" pitchFamily="34" charset="0"/>
              </a:rPr>
              <a:t>Aspire to Achieve</a:t>
            </a:r>
            <a:endParaRPr lang="en-GB" dirty="0"/>
          </a:p>
          <a:p>
            <a:r>
              <a:rPr lang="en-GB" dirty="0"/>
              <a:t/>
            </a:r>
            <a:br>
              <a:rPr lang="en-GB" dirty="0"/>
            </a:br>
            <a:endParaRPr lang="en-GB" dirty="0"/>
          </a:p>
        </p:txBody>
      </p:sp>
      <p:pic>
        <p:nvPicPr>
          <p:cNvPr id="6" name="Picture 5"/>
          <p:cNvPicPr>
            <a:picLocks noChangeAspect="1"/>
          </p:cNvPicPr>
          <p:nvPr/>
        </p:nvPicPr>
        <p:blipFill>
          <a:blip r:embed="rId2"/>
          <a:stretch>
            <a:fillRect/>
          </a:stretch>
        </p:blipFill>
        <p:spPr>
          <a:xfrm>
            <a:off x="8583827" y="5463097"/>
            <a:ext cx="3184439" cy="7845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70467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529564-B234-41B1-B012-FDB1E7A76287}"/>
              </a:ext>
            </a:extLst>
          </p:cNvPr>
          <p:cNvPicPr>
            <a:picLocks noChangeAspect="1"/>
          </p:cNvPicPr>
          <p:nvPr/>
        </p:nvPicPr>
        <p:blipFill>
          <a:blip r:embed="rId2"/>
          <a:stretch>
            <a:fillRect/>
          </a:stretch>
        </p:blipFill>
        <p:spPr>
          <a:xfrm>
            <a:off x="0" y="0"/>
            <a:ext cx="12192000" cy="6850640"/>
          </a:xfrm>
          <a:prstGeom prst="rect">
            <a:avLst/>
          </a:prstGeom>
        </p:spPr>
      </p:pic>
      <p:sp>
        <p:nvSpPr>
          <p:cNvPr id="3" name="Subtitle 2">
            <a:extLst>
              <a:ext uri="{FF2B5EF4-FFF2-40B4-BE49-F238E27FC236}">
                <a16:creationId xmlns:a16="http://schemas.microsoft.com/office/drawing/2014/main" id="{78E20BCB-3D23-49C6-A7B1-A6192A861817}"/>
              </a:ext>
            </a:extLst>
          </p:cNvPr>
          <p:cNvSpPr>
            <a:spLocks noGrp="1"/>
          </p:cNvSpPr>
          <p:nvPr>
            <p:ph type="subTitle" idx="1"/>
          </p:nvPr>
        </p:nvSpPr>
        <p:spPr>
          <a:xfrm>
            <a:off x="-3070168" y="5886036"/>
            <a:ext cx="13738168" cy="1655762"/>
          </a:xfrm>
        </p:spPr>
        <p:txBody>
          <a:bodyPr>
            <a:normAutofit/>
          </a:bodyPr>
          <a:lstStyle/>
          <a:p>
            <a:r>
              <a:rPr lang="en-GB">
                <a:solidFill>
                  <a:schemeClr val="tx1">
                    <a:lumMod val="95000"/>
                    <a:lumOff val="5000"/>
                  </a:schemeClr>
                </a:solidFill>
                <a:latin typeface="Arial" panose="020B0604020202020204" pitchFamily="34" charset="0"/>
                <a:cs typeface="Arial" panose="020B0604020202020204" pitchFamily="34" charset="0"/>
              </a:rPr>
              <a:t>Leon Harris, </a:t>
            </a:r>
            <a:r>
              <a:rPr lang="en-GB" dirty="0">
                <a:solidFill>
                  <a:schemeClr val="tx1">
                    <a:lumMod val="95000"/>
                    <a:lumOff val="5000"/>
                  </a:schemeClr>
                </a:solidFill>
                <a:latin typeface="Arial" panose="020B0604020202020204" pitchFamily="34" charset="0"/>
                <a:cs typeface="Arial" panose="020B0604020202020204" pitchFamily="34" charset="0"/>
              </a:rPr>
              <a:t>Education Liaison Officer</a:t>
            </a:r>
          </a:p>
          <a:p>
            <a:r>
              <a:rPr lang="en-GB" dirty="0">
                <a:solidFill>
                  <a:schemeClr val="tx1">
                    <a:lumMod val="95000"/>
                    <a:lumOff val="5000"/>
                  </a:schemeClr>
                </a:solidFill>
                <a:latin typeface="Arial" panose="020B0604020202020204" pitchFamily="34" charset="0"/>
                <a:cs typeface="Arial" panose="020B0604020202020204" pitchFamily="34" charset="0"/>
              </a:rPr>
              <a:t>The University of Hertfordshire</a:t>
            </a:r>
          </a:p>
        </p:txBody>
      </p:sp>
      <p:sp>
        <p:nvSpPr>
          <p:cNvPr id="7" name="Rounded Rectangle 6"/>
          <p:cNvSpPr/>
          <p:nvPr/>
        </p:nvSpPr>
        <p:spPr>
          <a:xfrm>
            <a:off x="5342790" y="308824"/>
            <a:ext cx="4560278" cy="28834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5679828" y="627169"/>
            <a:ext cx="388620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The Benefits of a University 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An Introduction to Student Finance</a:t>
            </a:r>
          </a:p>
        </p:txBody>
      </p:sp>
    </p:spTree>
    <p:extLst>
      <p:ext uri="{BB962C8B-B14F-4D97-AF65-F5344CB8AC3E}">
        <p14:creationId xmlns:p14="http://schemas.microsoft.com/office/powerpoint/2010/main" val="25473577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978D-49A6-443E-8576-807331773AE0}"/>
              </a:ext>
            </a:extLst>
          </p:cNvPr>
          <p:cNvSpPr>
            <a:spLocks noGrp="1"/>
          </p:cNvSpPr>
          <p:nvPr>
            <p:ph type="title"/>
          </p:nvPr>
        </p:nvSpPr>
        <p:spPr>
          <a:xfrm>
            <a:off x="2839456" y="61467"/>
            <a:ext cx="8557591" cy="1349375"/>
          </a:xfrm>
        </p:spPr>
        <p:txBody>
          <a:bodyPr>
            <a:normAutofit fontScale="90000"/>
          </a:bodyPr>
          <a:lstStyle/>
          <a:p>
            <a:pPr algn="ctr"/>
            <a:r>
              <a:rPr lang="en-GB" sz="4000" dirty="0">
                <a:latin typeface="Arial" panose="020B0604020202020204" pitchFamily="34" charset="0"/>
                <a:cs typeface="Arial" panose="020B0604020202020204" pitchFamily="34" charset="0"/>
              </a:rPr>
              <a:t/>
            </a:r>
            <a:br>
              <a:rPr lang="en-GB" sz="4000" dirty="0">
                <a:latin typeface="Arial" panose="020B0604020202020204" pitchFamily="34" charset="0"/>
                <a:cs typeface="Arial" panose="020B0604020202020204" pitchFamily="34" charset="0"/>
              </a:rPr>
            </a:br>
            <a:r>
              <a:rPr lang="en-GB" sz="4000" dirty="0">
                <a:latin typeface="Arial" panose="020B0604020202020204" pitchFamily="34" charset="0"/>
                <a:cs typeface="Arial" panose="020B0604020202020204" pitchFamily="34" charset="0"/>
              </a:rPr>
              <a:t/>
            </a:r>
            <a:br>
              <a:rPr lang="en-GB" sz="4000" dirty="0">
                <a:latin typeface="Arial" panose="020B0604020202020204" pitchFamily="34" charset="0"/>
                <a:cs typeface="Arial" panose="020B0604020202020204" pitchFamily="34" charset="0"/>
              </a:rPr>
            </a:br>
            <a:r>
              <a:rPr lang="en-GB" sz="4900" b="1" dirty="0">
                <a:latin typeface="Arial MT Lt"/>
                <a:cs typeface="Arial" panose="020B0604020202020204" pitchFamily="34" charset="0"/>
              </a:rPr>
              <a:t>Why go?</a:t>
            </a:r>
            <a:br>
              <a:rPr lang="en-GB" sz="4900" b="1" dirty="0">
                <a:latin typeface="Arial MT Lt"/>
                <a:cs typeface="Arial" panose="020B0604020202020204" pitchFamily="34" charset="0"/>
              </a:rPr>
            </a:br>
            <a:r>
              <a:rPr lang="en-US" sz="4000" dirty="0">
                <a:solidFill>
                  <a:srgbClr val="C5DF9F"/>
                </a:solidFill>
                <a:latin typeface="Arial" panose="020B0604020202020204" pitchFamily="34" charset="0"/>
                <a:cs typeface="Arial" panose="020B0604020202020204" pitchFamily="34" charset="0"/>
              </a:rPr>
              <a:t/>
            </a:r>
            <a:br>
              <a:rPr lang="en-US" sz="4000" dirty="0">
                <a:solidFill>
                  <a:srgbClr val="C5DF9F"/>
                </a:solidFill>
                <a:latin typeface="Arial" panose="020B0604020202020204" pitchFamily="34" charset="0"/>
                <a:cs typeface="Arial" panose="020B0604020202020204" pitchFamily="34" charset="0"/>
              </a:rPr>
            </a:br>
            <a:endParaRPr lang="en-GB" sz="4000" b="1"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F3F74C95-843E-4A17-94E6-09C2C917B6FD}"/>
              </a:ext>
            </a:extLst>
          </p:cNvPr>
          <p:cNvPicPr>
            <a:picLocks noGrp="1" noChangeAspect="1"/>
          </p:cNvPicPr>
          <p:nvPr>
            <p:ph idx="1"/>
          </p:nvPr>
        </p:nvPicPr>
        <p:blipFill>
          <a:blip r:embed="rId3"/>
          <a:stretch>
            <a:fillRect/>
          </a:stretch>
        </p:blipFill>
        <p:spPr>
          <a:xfrm>
            <a:off x="0" y="0"/>
            <a:ext cx="2597426" cy="6858000"/>
          </a:xfrm>
          <a:prstGeom prst="rect">
            <a:avLst/>
          </a:prstGeom>
        </p:spPr>
      </p:pic>
      <p:pic>
        <p:nvPicPr>
          <p:cNvPr id="5" name="Picture 2" descr="https://static.hobsons.co.uk/herts/usermedia/TEF/TEF%20Gold.png">
            <a:extLst>
              <a:ext uri="{FF2B5EF4-FFF2-40B4-BE49-F238E27FC236}">
                <a16:creationId xmlns:a16="http://schemas.microsoft.com/office/drawing/2014/main" id="{564AF3E2-A397-4C1B-B515-14523F50D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UH_LOGO_BLACK_P_PRO.BLACK_CMYK_1115.ai">
            <a:extLst>
              <a:ext uri="{FF2B5EF4-FFF2-40B4-BE49-F238E27FC236}">
                <a16:creationId xmlns:a16="http://schemas.microsoft.com/office/drawing/2014/main" id="{FE9C00D5-8C22-413E-B317-8DCAA47BB5BD}"/>
              </a:ext>
            </a:extLst>
          </p:cNvPr>
          <p:cNvPicPr>
            <a:picLocks noChangeAspect="1"/>
          </p:cNvPicPr>
          <p:nvPr/>
        </p:nvPicPr>
        <p:blipFill>
          <a:blip r:embed="rId5">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http://www.ryanhorsfall.com/wp-content/uploads/2012/02/graduation_silhouette.jpg">
            <a:extLst>
              <a:ext uri="{FF2B5EF4-FFF2-40B4-BE49-F238E27FC236}">
                <a16:creationId xmlns:a16="http://schemas.microsoft.com/office/drawing/2014/main" id="{987A53A3-7CA4-4314-965E-533376D5BB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8772" y="3700038"/>
            <a:ext cx="3868061" cy="188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Callout 9">
            <a:extLst>
              <a:ext uri="{FF2B5EF4-FFF2-40B4-BE49-F238E27FC236}">
                <a16:creationId xmlns:a16="http://schemas.microsoft.com/office/drawing/2014/main" id="{7E6D2E75-ED1A-4CF3-883E-BC0AA990F7AB}"/>
              </a:ext>
            </a:extLst>
          </p:cNvPr>
          <p:cNvSpPr/>
          <p:nvPr/>
        </p:nvSpPr>
        <p:spPr>
          <a:xfrm>
            <a:off x="2659749" y="2372806"/>
            <a:ext cx="3319594" cy="2123331"/>
          </a:xfrm>
          <a:prstGeom prst="wedgeEllipseCallout">
            <a:avLst>
              <a:gd name="adj1" fmla="val 32862"/>
              <a:gd name="adj2" fmla="val 63820"/>
            </a:avLst>
          </a:prstGeom>
          <a:solidFill>
            <a:sysClr val="window" lastClr="FFFFFF"/>
          </a:solidFill>
          <a:ln w="38100" cap="flat" cmpd="sng" algn="ctr">
            <a:solidFill>
              <a:schemeClr val="bg1">
                <a:lumMod val="75000"/>
              </a:schemeClr>
            </a:solidFill>
            <a:prstDash val="solid"/>
          </a:ln>
          <a:effectLst/>
        </p:spPr>
        <p:txBody>
          <a:bodyPr lIns="82887" tIns="41444" rIns="82887" bIns="41444" anchor="ctr"/>
          <a:lstStyle/>
          <a:p>
            <a:pPr marL="0" marR="0" lvl="0" indent="0" algn="ctr" defTabSz="829178" rtl="0" eaLnBrk="1" fontAlgn="auto" latinLnBrk="0" hangingPunct="1">
              <a:lnSpc>
                <a:spcPct val="100000"/>
              </a:lnSpc>
              <a:spcBef>
                <a:spcPts val="0"/>
              </a:spcBef>
              <a:spcAft>
                <a:spcPts val="0"/>
              </a:spcAft>
              <a:buClrTx/>
              <a:buSzTx/>
              <a:buFontTx/>
              <a:buNone/>
              <a:tabLst/>
              <a:defRPr/>
            </a:pPr>
            <a:r>
              <a:rPr kumimoji="0" lang="en-GB" sz="2902" b="1" i="0" u="none" strike="noStrike" kern="0" cap="none" spc="0" normalizeH="0" baseline="0" noProof="0" dirty="0">
                <a:ln>
                  <a:noFill/>
                </a:ln>
                <a:solidFill>
                  <a:srgbClr val="FFC000"/>
                </a:solidFill>
                <a:effectLst/>
                <a:uLnTx/>
                <a:uFillTx/>
                <a:latin typeface="Calibri"/>
                <a:ea typeface="+mn-ea"/>
                <a:cs typeface="+mn-cs"/>
              </a:rPr>
              <a:t>… improve employment prospects.</a:t>
            </a:r>
          </a:p>
        </p:txBody>
      </p:sp>
      <p:sp>
        <p:nvSpPr>
          <p:cNvPr id="16" name="Oval Callout 11">
            <a:extLst>
              <a:ext uri="{FF2B5EF4-FFF2-40B4-BE49-F238E27FC236}">
                <a16:creationId xmlns:a16="http://schemas.microsoft.com/office/drawing/2014/main" id="{07CCBCE0-0768-48FE-AE23-D38A9B32AEAB}"/>
              </a:ext>
            </a:extLst>
          </p:cNvPr>
          <p:cNvSpPr/>
          <p:nvPr/>
        </p:nvSpPr>
        <p:spPr>
          <a:xfrm>
            <a:off x="5796353" y="1457108"/>
            <a:ext cx="3303759" cy="1966421"/>
          </a:xfrm>
          <a:prstGeom prst="wedgeEllipseCallout">
            <a:avLst>
              <a:gd name="adj1" fmla="val -7548"/>
              <a:gd name="adj2" fmla="val 66751"/>
            </a:avLst>
          </a:prstGeom>
          <a:solidFill>
            <a:sysClr val="window" lastClr="FFFFFF"/>
          </a:solidFill>
          <a:ln w="38100" cap="flat" cmpd="sng" algn="ctr">
            <a:solidFill>
              <a:schemeClr val="bg1">
                <a:lumMod val="85000"/>
              </a:schemeClr>
            </a:solidFill>
            <a:prstDash val="solid"/>
          </a:ln>
          <a:effectLst/>
        </p:spPr>
        <p:txBody>
          <a:bodyPr lIns="82887" tIns="41444" rIns="82887" bIns="41444" anchor="ctr"/>
          <a:lstStyle/>
          <a:p>
            <a:pPr marL="0" marR="0" lvl="0" indent="0" algn="ctr" defTabSz="829178" rtl="0" eaLnBrk="1" fontAlgn="auto" latinLnBrk="0" hangingPunct="1">
              <a:lnSpc>
                <a:spcPct val="100000"/>
              </a:lnSpc>
              <a:spcBef>
                <a:spcPts val="0"/>
              </a:spcBef>
              <a:spcAft>
                <a:spcPts val="0"/>
              </a:spcAft>
              <a:buClrTx/>
              <a:buSzTx/>
              <a:buFontTx/>
              <a:buNone/>
              <a:tabLst/>
              <a:defRPr/>
            </a:pPr>
            <a:r>
              <a:rPr kumimoji="0" lang="en-GB" sz="2902" b="1" i="0" u="none" strike="noStrike" kern="0" cap="none" spc="0" normalizeH="0" baseline="0" noProof="0" dirty="0">
                <a:ln>
                  <a:noFill/>
                </a:ln>
                <a:solidFill>
                  <a:srgbClr val="FFC000"/>
                </a:solidFill>
                <a:effectLst/>
                <a:uLnTx/>
                <a:uFillTx/>
                <a:latin typeface="Calibri"/>
                <a:ea typeface="+mn-ea"/>
                <a:cs typeface="+mn-cs"/>
              </a:rPr>
              <a:t>… degree in a subject that interests you.</a:t>
            </a:r>
          </a:p>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GB" sz="1632" b="1" i="0" u="none" strike="noStrike" kern="0" cap="none" spc="0" normalizeH="0" baseline="0" noProof="0" dirty="0">
              <a:ln>
                <a:noFill/>
              </a:ln>
              <a:solidFill>
                <a:prstClr val="black"/>
              </a:solidFill>
              <a:effectLst/>
              <a:uLnTx/>
              <a:uFillTx/>
              <a:latin typeface="Calibri"/>
              <a:ea typeface="+mn-ea"/>
              <a:cs typeface="+mn-cs"/>
            </a:endParaRPr>
          </a:p>
        </p:txBody>
      </p:sp>
      <p:sp>
        <p:nvSpPr>
          <p:cNvPr id="18" name="Oval Callout 12">
            <a:extLst>
              <a:ext uri="{FF2B5EF4-FFF2-40B4-BE49-F238E27FC236}">
                <a16:creationId xmlns:a16="http://schemas.microsoft.com/office/drawing/2014/main" id="{ECF1BC3F-9CAE-4712-878A-B77E05D12FCC}"/>
              </a:ext>
            </a:extLst>
          </p:cNvPr>
          <p:cNvSpPr/>
          <p:nvPr/>
        </p:nvSpPr>
        <p:spPr>
          <a:xfrm>
            <a:off x="9050689" y="2137323"/>
            <a:ext cx="2985620" cy="2041277"/>
          </a:xfrm>
          <a:prstGeom prst="wedgeEllipseCallout">
            <a:avLst>
              <a:gd name="adj1" fmla="val -10358"/>
              <a:gd name="adj2" fmla="val 68752"/>
            </a:avLst>
          </a:prstGeom>
          <a:solidFill>
            <a:sysClr val="window" lastClr="FFFFFF"/>
          </a:solidFill>
          <a:ln w="38100" cap="flat" cmpd="sng" algn="ctr">
            <a:solidFill>
              <a:schemeClr val="bg1">
                <a:lumMod val="85000"/>
              </a:schemeClr>
            </a:solidFill>
            <a:prstDash val="solid"/>
          </a:ln>
          <a:effectLst/>
        </p:spPr>
        <p:txBody>
          <a:bodyPr lIns="82887" tIns="41444" rIns="82887" bIns="41444" anchor="ctr"/>
          <a:lstStyle/>
          <a:p>
            <a:pPr marL="0" marR="0" lvl="0" indent="0" algn="ctr" defTabSz="829178" rtl="0" eaLnBrk="1" fontAlgn="auto" latinLnBrk="0" hangingPunct="1">
              <a:lnSpc>
                <a:spcPct val="100000"/>
              </a:lnSpc>
              <a:spcBef>
                <a:spcPts val="0"/>
              </a:spcBef>
              <a:spcAft>
                <a:spcPts val="0"/>
              </a:spcAft>
              <a:buClrTx/>
              <a:buSzTx/>
              <a:buFontTx/>
              <a:buNone/>
              <a:tabLst/>
              <a:defRPr/>
            </a:pPr>
            <a:r>
              <a:rPr kumimoji="0" lang="en-GB" sz="2902" b="1" i="0" u="none" strike="noStrike" kern="0" cap="none" spc="0" normalizeH="0" baseline="0" noProof="0" dirty="0">
                <a:ln>
                  <a:noFill/>
                </a:ln>
                <a:solidFill>
                  <a:srgbClr val="FFC000"/>
                </a:solidFill>
                <a:effectLst/>
                <a:uLnTx/>
                <a:uFillTx/>
                <a:latin typeface="Calibri"/>
                <a:ea typeface="+mn-ea"/>
                <a:cs typeface="+mn-cs"/>
              </a:rPr>
              <a:t>… the university experience!</a:t>
            </a:r>
          </a:p>
        </p:txBody>
      </p:sp>
    </p:spTree>
    <p:extLst>
      <p:ext uri="{BB962C8B-B14F-4D97-AF65-F5344CB8AC3E}">
        <p14:creationId xmlns:p14="http://schemas.microsoft.com/office/powerpoint/2010/main" val="46958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015175" y="1793382"/>
            <a:ext cx="8206154" cy="386886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202D0C7-C1F6-4276-B361-38C2C17AA22A}"/>
              </a:ext>
            </a:extLst>
          </p:cNvPr>
          <p:cNvSpPr>
            <a:spLocks noGrp="1"/>
          </p:cNvSpPr>
          <p:nvPr>
            <p:ph type="title"/>
          </p:nvPr>
        </p:nvSpPr>
        <p:spPr>
          <a:xfrm>
            <a:off x="2676938" y="365125"/>
            <a:ext cx="8676861" cy="1325563"/>
          </a:xfrm>
        </p:spPr>
        <p:txBody>
          <a:bodyPr>
            <a:normAutofit fontScale="90000"/>
          </a:bodyPr>
          <a:lstStyle/>
          <a:p>
            <a:pPr algn="ctr"/>
            <a:r>
              <a:rPr lang="en-GB" dirty="0"/>
              <a:t/>
            </a:r>
            <a:br>
              <a:rPr lang="en-GB" dirty="0"/>
            </a:br>
            <a:r>
              <a:rPr lang="en-GB" dirty="0"/>
              <a:t/>
            </a:r>
            <a:br>
              <a:rPr lang="en-GB" dirty="0"/>
            </a:br>
            <a:r>
              <a:rPr lang="en-US" dirty="0">
                <a:solidFill>
                  <a:srgbClr val="C5DF9F"/>
                </a:solidFill>
              </a:rPr>
              <a:t/>
            </a:r>
            <a:br>
              <a:rPr lang="en-US" dirty="0">
                <a:solidFill>
                  <a:srgbClr val="C5DF9F"/>
                </a:solidFill>
              </a:rPr>
            </a:br>
            <a:endParaRPr lang="en-GB" dirty="0"/>
          </a:p>
        </p:txBody>
      </p:sp>
      <p:pic>
        <p:nvPicPr>
          <p:cNvPr id="4" name="Content Placeholder 3">
            <a:extLst>
              <a:ext uri="{FF2B5EF4-FFF2-40B4-BE49-F238E27FC236}">
                <a16:creationId xmlns:a16="http://schemas.microsoft.com/office/drawing/2014/main" id="{F586B869-64C1-475B-BAD4-E50DA6ED6AF9}"/>
              </a:ext>
            </a:extLst>
          </p:cNvPr>
          <p:cNvPicPr>
            <a:picLocks noGrp="1" noChangeAspect="1"/>
          </p:cNvPicPr>
          <p:nvPr>
            <p:ph idx="1"/>
          </p:nvPr>
        </p:nvPicPr>
        <p:blipFill>
          <a:blip r:embed="rId2"/>
          <a:stretch>
            <a:fillRect/>
          </a:stretch>
        </p:blipFill>
        <p:spPr>
          <a:xfrm>
            <a:off x="0" y="0"/>
            <a:ext cx="2451652" cy="6858000"/>
          </a:xfrm>
          <a:prstGeom prst="rect">
            <a:avLst/>
          </a:prstGeom>
        </p:spPr>
      </p:pic>
      <p:pic>
        <p:nvPicPr>
          <p:cNvPr id="5" name="Picture 9" descr="UH_LOGO_BLACK_P_PRO.BLACK_CMYK_1115.ai">
            <a:extLst>
              <a:ext uri="{FF2B5EF4-FFF2-40B4-BE49-F238E27FC236}">
                <a16:creationId xmlns:a16="http://schemas.microsoft.com/office/drawing/2014/main" id="{3FB026DE-089E-4BEA-85CA-BFC185C01481}"/>
              </a:ext>
            </a:extLst>
          </p:cNvPr>
          <p:cNvPicPr>
            <a:picLocks noChangeAspect="1"/>
          </p:cNvPicPr>
          <p:nvPr/>
        </p:nvPicPr>
        <p:blipFill>
          <a:blip r:embed="rId3">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static.hobsons.co.uk/herts/usermedia/TEF/TEF%20Gold.png">
            <a:extLst>
              <a:ext uri="{FF2B5EF4-FFF2-40B4-BE49-F238E27FC236}">
                <a16:creationId xmlns:a16="http://schemas.microsoft.com/office/drawing/2014/main" id="{C651ED7C-D8F4-462C-ADE9-8101DB4BC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013273C4-60ED-41C8-93FB-A2DCE70B8AFF}"/>
              </a:ext>
            </a:extLst>
          </p:cNvPr>
          <p:cNvSpPr txBox="1">
            <a:spLocks/>
          </p:cNvSpPr>
          <p:nvPr/>
        </p:nvSpPr>
        <p:spPr>
          <a:xfrm>
            <a:off x="2676938" y="262431"/>
            <a:ext cx="9144000" cy="198255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7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Graduate Labour Market Statistics 2018</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4D5799CD-4EB2-4B2F-B321-FF6E70B6C814}"/>
              </a:ext>
            </a:extLst>
          </p:cNvPr>
          <p:cNvSpPr txBox="1"/>
          <p:nvPr/>
        </p:nvSpPr>
        <p:spPr>
          <a:xfrm>
            <a:off x="3015175" y="1797093"/>
            <a:ext cx="8206154"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a:ea typeface="+mn-ea"/>
                <a:cs typeface="+mn-cs"/>
              </a:rPr>
              <a:t>87.7% </a:t>
            </a:r>
            <a:r>
              <a:rPr kumimoji="0" lang="en-GB" sz="3600" b="0" i="0" u="none" strike="noStrike" kern="1200" cap="none" spc="0" normalizeH="0" baseline="0" noProof="0" dirty="0">
                <a:ln>
                  <a:noFill/>
                </a:ln>
                <a:solidFill>
                  <a:prstClr val="black"/>
                </a:solidFill>
                <a:effectLst/>
                <a:uLnTx/>
                <a:uFillTx/>
                <a:latin typeface="Calibri"/>
                <a:ea typeface="+mn-ea"/>
                <a:cs typeface="+mn-cs"/>
              </a:rPr>
              <a:t>of graduates in employment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a:ea typeface="+mn-ea"/>
                <a:cs typeface="+mn-cs"/>
              </a:rPr>
              <a:t>71.6%</a:t>
            </a:r>
            <a:r>
              <a:rPr kumimoji="0" lang="en-GB" sz="3600" b="0" i="0" u="none" strike="noStrike" kern="1200" cap="none" spc="0" normalizeH="0" baseline="0" noProof="0" dirty="0">
                <a:ln>
                  <a:noFill/>
                </a:ln>
                <a:solidFill>
                  <a:prstClr val="black"/>
                </a:solidFill>
                <a:effectLst/>
                <a:uLnTx/>
                <a:uFillTx/>
                <a:latin typeface="Calibri"/>
                <a:ea typeface="+mn-ea"/>
                <a:cs typeface="+mn-cs"/>
              </a:rPr>
              <a:t> of non-graduates in employment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3015175" y="3164253"/>
            <a:ext cx="8206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a:ea typeface="+mn-ea"/>
                <a:cs typeface="+mn-cs"/>
              </a:rPr>
              <a:t>Graduates </a:t>
            </a:r>
            <a:r>
              <a:rPr kumimoji="0" lang="en-GB" sz="3600" b="1" i="0" u="none" strike="noStrike" kern="1200" cap="none" spc="0" normalizeH="0" baseline="0" noProof="0" dirty="0">
                <a:ln>
                  <a:noFill/>
                </a:ln>
                <a:solidFill>
                  <a:prstClr val="black"/>
                </a:solidFill>
                <a:effectLst/>
                <a:uLnTx/>
                <a:uFillTx/>
                <a:latin typeface="Calibri"/>
                <a:ea typeface="+mn-ea"/>
                <a:cs typeface="+mn-cs"/>
              </a:rPr>
              <a:t>3 x</a:t>
            </a:r>
            <a:r>
              <a:rPr kumimoji="0" lang="en-GB" sz="3600" b="0" i="0" u="none" strike="noStrike" kern="1200" cap="none" spc="0" normalizeH="0" baseline="0" noProof="0" dirty="0">
                <a:ln>
                  <a:noFill/>
                </a:ln>
                <a:solidFill>
                  <a:prstClr val="black"/>
                </a:solidFill>
                <a:effectLst/>
                <a:uLnTx/>
                <a:uFillTx/>
                <a:latin typeface="Calibri"/>
                <a:ea typeface="+mn-ea"/>
                <a:cs typeface="+mn-cs"/>
              </a:rPr>
              <a:t> more likely to be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a:ea typeface="+mn-ea"/>
                <a:cs typeface="+mn-cs"/>
              </a:rPr>
              <a:t>High Skilled Jobs</a:t>
            </a:r>
          </a:p>
        </p:txBody>
      </p:sp>
      <p:sp>
        <p:nvSpPr>
          <p:cNvPr id="13" name="TextBox 12"/>
          <p:cNvSpPr txBox="1"/>
          <p:nvPr/>
        </p:nvSpPr>
        <p:spPr>
          <a:xfrm>
            <a:off x="3015175" y="4396449"/>
            <a:ext cx="8206154"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a:ea typeface="+mn-ea"/>
                <a:cs typeface="+mn-cs"/>
              </a:rPr>
              <a:t>Graduates earn </a:t>
            </a:r>
            <a:r>
              <a:rPr kumimoji="0" lang="en-GB" sz="4000" b="1" i="0" u="none" strike="noStrike" kern="1200" cap="none" spc="0" normalizeH="0" baseline="0" noProof="0" dirty="0">
                <a:ln>
                  <a:noFill/>
                </a:ln>
                <a:solidFill>
                  <a:prstClr val="black"/>
                </a:solidFill>
                <a:effectLst/>
                <a:uLnTx/>
                <a:uFillTx/>
                <a:latin typeface="Calibri"/>
                <a:ea typeface="+mn-ea"/>
                <a:cs typeface="+mn-cs"/>
              </a:rPr>
              <a:t>£10,000 </a:t>
            </a:r>
            <a:r>
              <a:rPr kumimoji="0" lang="en-GB" sz="3600" b="0" i="0" u="none" strike="noStrike" kern="1200" cap="none" spc="0" normalizeH="0" baseline="0" noProof="0" dirty="0">
                <a:ln>
                  <a:noFill/>
                </a:ln>
                <a:solidFill>
                  <a:prstClr val="black"/>
                </a:solidFill>
                <a:effectLst/>
                <a:uLnTx/>
                <a:uFillTx/>
                <a:latin typeface="Calibri"/>
                <a:ea typeface="+mn-ea"/>
                <a:cs typeface="+mn-cs"/>
              </a:rPr>
              <a:t>more than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a:ea typeface="+mn-ea"/>
                <a:cs typeface="+mn-cs"/>
              </a:rPr>
              <a:t>non- graduates</a:t>
            </a:r>
          </a:p>
        </p:txBody>
      </p:sp>
    </p:spTree>
    <p:extLst>
      <p:ext uri="{BB962C8B-B14F-4D97-AF65-F5344CB8AC3E}">
        <p14:creationId xmlns:p14="http://schemas.microsoft.com/office/powerpoint/2010/main" val="57418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3F74C95-843E-4A17-94E6-09C2C917B6FD}"/>
              </a:ext>
            </a:extLst>
          </p:cNvPr>
          <p:cNvPicPr>
            <a:picLocks noGrp="1" noChangeAspect="1"/>
          </p:cNvPicPr>
          <p:nvPr>
            <p:ph idx="1"/>
          </p:nvPr>
        </p:nvPicPr>
        <p:blipFill>
          <a:blip r:embed="rId3"/>
          <a:stretch>
            <a:fillRect/>
          </a:stretch>
        </p:blipFill>
        <p:spPr>
          <a:xfrm>
            <a:off x="0" y="0"/>
            <a:ext cx="2597426" cy="6858000"/>
          </a:xfrm>
          <a:prstGeom prst="rect">
            <a:avLst/>
          </a:prstGeom>
        </p:spPr>
      </p:pic>
      <p:pic>
        <p:nvPicPr>
          <p:cNvPr id="5" name="Picture 2" descr="https://static.hobsons.co.uk/herts/usermedia/TEF/TEF%20Gold.png">
            <a:extLst>
              <a:ext uri="{FF2B5EF4-FFF2-40B4-BE49-F238E27FC236}">
                <a16:creationId xmlns:a16="http://schemas.microsoft.com/office/drawing/2014/main" id="{564AF3E2-A397-4C1B-B515-14523F50D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UH_LOGO_BLACK_P_PRO.BLACK_CMYK_1115.ai">
            <a:extLst>
              <a:ext uri="{FF2B5EF4-FFF2-40B4-BE49-F238E27FC236}">
                <a16:creationId xmlns:a16="http://schemas.microsoft.com/office/drawing/2014/main" id="{FE9C00D5-8C22-413E-B317-8DCAA47BB5BD}"/>
              </a:ext>
            </a:extLst>
          </p:cNvPr>
          <p:cNvPicPr>
            <a:picLocks noChangeAspect="1"/>
          </p:cNvPicPr>
          <p:nvPr/>
        </p:nvPicPr>
        <p:blipFill>
          <a:blip r:embed="rId5">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6" descr="A group of people standing in front of a store&#10;&#10;Description automatically generated">
            <a:extLst>
              <a:ext uri="{FF2B5EF4-FFF2-40B4-BE49-F238E27FC236}">
                <a16:creationId xmlns:a16="http://schemas.microsoft.com/office/drawing/2014/main" id="{A7D31AE8-137B-4690-ACC2-1F13F6085FC0}"/>
              </a:ext>
            </a:extLst>
          </p:cNvPr>
          <p:cNvPicPr>
            <a:picLocks noChangeAspect="1"/>
          </p:cNvPicPr>
          <p:nvPr/>
        </p:nvPicPr>
        <p:blipFill>
          <a:blip r:embed="rId6"/>
          <a:stretch>
            <a:fillRect/>
          </a:stretch>
        </p:blipFill>
        <p:spPr>
          <a:xfrm>
            <a:off x="6863601" y="1745678"/>
            <a:ext cx="4799012" cy="3199341"/>
          </a:xfrm>
          <a:prstGeom prst="rect">
            <a:avLst/>
          </a:prstGeom>
        </p:spPr>
      </p:pic>
      <p:sp>
        <p:nvSpPr>
          <p:cNvPr id="7" name="Rounded Rectangle 6"/>
          <p:cNvSpPr/>
          <p:nvPr/>
        </p:nvSpPr>
        <p:spPr>
          <a:xfrm>
            <a:off x="2976113" y="1745678"/>
            <a:ext cx="3485072" cy="31993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2989596" y="2230430"/>
            <a:ext cx="3481834"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96.5%</a:t>
            </a:r>
            <a:r>
              <a:rPr kumimoji="0" lang="en-GB" sz="28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a:t>
            </a:r>
            <a:r>
              <a:rPr kumimoji="0" lang="en-GB" sz="24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of UH graduates in employment or further study 6 months after graduating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 name="TextBox 8"/>
          <p:cNvSpPr txBox="1"/>
          <p:nvPr/>
        </p:nvSpPr>
        <p:spPr>
          <a:xfrm>
            <a:off x="2999842" y="3276871"/>
            <a:ext cx="3481834"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itle 1">
            <a:extLst>
              <a:ext uri="{FF2B5EF4-FFF2-40B4-BE49-F238E27FC236}">
                <a16:creationId xmlns:a16="http://schemas.microsoft.com/office/drawing/2014/main" id="{A11E978D-49A6-443E-8576-807331773AE0}"/>
              </a:ext>
            </a:extLst>
          </p:cNvPr>
          <p:cNvSpPr>
            <a:spLocks noGrp="1"/>
          </p:cNvSpPr>
          <p:nvPr>
            <p:ph type="title"/>
          </p:nvPr>
        </p:nvSpPr>
        <p:spPr>
          <a:xfrm>
            <a:off x="2839456" y="61467"/>
            <a:ext cx="8557591" cy="1349375"/>
          </a:xfrm>
        </p:spPr>
        <p:txBody>
          <a:bodyPr>
            <a:normAutofit/>
          </a:bodyPr>
          <a:lstStyle/>
          <a:p>
            <a:pPr algn="ctr"/>
            <a:r>
              <a:rPr lang="en-GB" sz="4000" b="1" dirty="0">
                <a:latin typeface="Arial" panose="020B0604020202020204" pitchFamily="34" charset="0"/>
                <a:cs typeface="Arial" panose="020B0604020202020204" pitchFamily="34" charset="0"/>
              </a:rPr>
              <a:t>Improve employment prospects</a:t>
            </a:r>
          </a:p>
        </p:txBody>
      </p:sp>
    </p:spTree>
    <p:extLst>
      <p:ext uri="{BB962C8B-B14F-4D97-AF65-F5344CB8AC3E}">
        <p14:creationId xmlns:p14="http://schemas.microsoft.com/office/powerpoint/2010/main" val="277819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D0C7-C1F6-4276-B361-38C2C17AA22A}"/>
              </a:ext>
            </a:extLst>
          </p:cNvPr>
          <p:cNvSpPr>
            <a:spLocks noGrp="1"/>
          </p:cNvSpPr>
          <p:nvPr>
            <p:ph type="title"/>
          </p:nvPr>
        </p:nvSpPr>
        <p:spPr>
          <a:xfrm>
            <a:off x="2676938" y="365125"/>
            <a:ext cx="8676861" cy="1325563"/>
          </a:xfrm>
        </p:spPr>
        <p:txBody>
          <a:bodyPr>
            <a:normAutofit fontScale="90000"/>
          </a:bodyPr>
          <a:lstStyle/>
          <a:p>
            <a:pPr algn="ctr"/>
            <a:r>
              <a:rPr lang="en-GB" dirty="0"/>
              <a:t/>
            </a:r>
            <a:br>
              <a:rPr lang="en-GB" dirty="0"/>
            </a:br>
            <a:r>
              <a:rPr lang="en-GB" dirty="0"/>
              <a:t/>
            </a:r>
            <a:br>
              <a:rPr lang="en-GB" dirty="0"/>
            </a:br>
            <a:r>
              <a:rPr lang="en-US" dirty="0">
                <a:solidFill>
                  <a:srgbClr val="C5DF9F"/>
                </a:solidFill>
              </a:rPr>
              <a:t/>
            </a:r>
            <a:br>
              <a:rPr lang="en-US" dirty="0">
                <a:solidFill>
                  <a:srgbClr val="C5DF9F"/>
                </a:solidFill>
              </a:rPr>
            </a:br>
            <a:endParaRPr lang="en-GB" dirty="0"/>
          </a:p>
        </p:txBody>
      </p:sp>
      <p:pic>
        <p:nvPicPr>
          <p:cNvPr id="4" name="Content Placeholder 3">
            <a:extLst>
              <a:ext uri="{FF2B5EF4-FFF2-40B4-BE49-F238E27FC236}">
                <a16:creationId xmlns:a16="http://schemas.microsoft.com/office/drawing/2014/main" id="{F586B869-64C1-475B-BAD4-E50DA6ED6AF9}"/>
              </a:ext>
            </a:extLst>
          </p:cNvPr>
          <p:cNvPicPr>
            <a:picLocks noGrp="1" noChangeAspect="1"/>
          </p:cNvPicPr>
          <p:nvPr>
            <p:ph idx="1"/>
          </p:nvPr>
        </p:nvPicPr>
        <p:blipFill>
          <a:blip r:embed="rId2"/>
          <a:stretch>
            <a:fillRect/>
          </a:stretch>
        </p:blipFill>
        <p:spPr>
          <a:xfrm>
            <a:off x="0" y="0"/>
            <a:ext cx="2451652" cy="6858000"/>
          </a:xfrm>
          <a:prstGeom prst="rect">
            <a:avLst/>
          </a:prstGeom>
        </p:spPr>
      </p:pic>
      <p:pic>
        <p:nvPicPr>
          <p:cNvPr id="5" name="Picture 9" descr="UH_LOGO_BLACK_P_PRO.BLACK_CMYK_1115.ai">
            <a:extLst>
              <a:ext uri="{FF2B5EF4-FFF2-40B4-BE49-F238E27FC236}">
                <a16:creationId xmlns:a16="http://schemas.microsoft.com/office/drawing/2014/main" id="{3FB026DE-089E-4BEA-85CA-BFC185C01481}"/>
              </a:ext>
            </a:extLst>
          </p:cNvPr>
          <p:cNvPicPr>
            <a:picLocks noChangeAspect="1"/>
          </p:cNvPicPr>
          <p:nvPr/>
        </p:nvPicPr>
        <p:blipFill>
          <a:blip r:embed="rId3">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static.hobsons.co.uk/herts/usermedia/TEF/TEF%20Gold.png">
            <a:extLst>
              <a:ext uri="{FF2B5EF4-FFF2-40B4-BE49-F238E27FC236}">
                <a16:creationId xmlns:a16="http://schemas.microsoft.com/office/drawing/2014/main" id="{C651ED7C-D8F4-462C-ADE9-8101DB4BC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A11E978D-49A6-443E-8576-807331773AE0}"/>
              </a:ext>
            </a:extLst>
          </p:cNvPr>
          <p:cNvSpPr txBox="1">
            <a:spLocks/>
          </p:cNvSpPr>
          <p:nvPr/>
        </p:nvSpPr>
        <p:spPr>
          <a:xfrm>
            <a:off x="2796208" y="365125"/>
            <a:ext cx="8557591" cy="122213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r>
            <a:br>
              <a:rPr kumimoji="0" lang="en-GB" sz="4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GB" sz="4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r>
            <a:br>
              <a:rPr kumimoji="0" lang="en-GB" sz="4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GB" sz="8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Making a Choice</a:t>
            </a:r>
          </a:p>
        </p:txBody>
      </p:sp>
      <p:sp>
        <p:nvSpPr>
          <p:cNvPr id="3" name="Rounded Rectangle 2"/>
          <p:cNvSpPr/>
          <p:nvPr/>
        </p:nvSpPr>
        <p:spPr>
          <a:xfrm>
            <a:off x="3076058" y="1699347"/>
            <a:ext cx="8084388" cy="828193"/>
          </a:xfrm>
          <a:prstGeom prst="round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1"/>
          <p:cNvSpPr/>
          <p:nvPr/>
        </p:nvSpPr>
        <p:spPr>
          <a:xfrm>
            <a:off x="3076058" y="2855245"/>
            <a:ext cx="8084388" cy="828193"/>
          </a:xfrm>
          <a:prstGeom prst="round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12"/>
          <p:cNvSpPr/>
          <p:nvPr/>
        </p:nvSpPr>
        <p:spPr>
          <a:xfrm>
            <a:off x="3076058" y="4040675"/>
            <a:ext cx="8084388" cy="82819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076058" y="1736662"/>
            <a:ext cx="80843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a:ea typeface="+mn-ea"/>
                <a:cs typeface="+mn-cs"/>
              </a:rPr>
              <a:t>www.ucas.com</a:t>
            </a:r>
          </a:p>
        </p:txBody>
      </p:sp>
      <p:sp>
        <p:nvSpPr>
          <p:cNvPr id="14" name="TextBox 13"/>
          <p:cNvSpPr txBox="1"/>
          <p:nvPr/>
        </p:nvSpPr>
        <p:spPr>
          <a:xfrm>
            <a:off x="3032809" y="2942850"/>
            <a:ext cx="80843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a:ea typeface="+mn-ea"/>
                <a:cs typeface="+mn-cs"/>
              </a:rPr>
              <a:t>Open days/Taster days</a:t>
            </a:r>
          </a:p>
        </p:txBody>
      </p:sp>
      <p:sp>
        <p:nvSpPr>
          <p:cNvPr id="16" name="TextBox 15"/>
          <p:cNvSpPr txBox="1"/>
          <p:nvPr/>
        </p:nvSpPr>
        <p:spPr>
          <a:xfrm>
            <a:off x="3076058" y="4107523"/>
            <a:ext cx="80843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a:ea typeface="+mn-ea"/>
                <a:cs typeface="+mn-cs"/>
              </a:rPr>
              <a:t>Campus V City based</a:t>
            </a:r>
          </a:p>
        </p:txBody>
      </p:sp>
    </p:spTree>
    <p:extLst>
      <p:ext uri="{BB962C8B-B14F-4D97-AF65-F5344CB8AC3E}">
        <p14:creationId xmlns:p14="http://schemas.microsoft.com/office/powerpoint/2010/main" val="246747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D0C7-C1F6-4276-B361-38C2C17AA22A}"/>
              </a:ext>
            </a:extLst>
          </p:cNvPr>
          <p:cNvSpPr>
            <a:spLocks noGrp="1"/>
          </p:cNvSpPr>
          <p:nvPr>
            <p:ph type="title"/>
          </p:nvPr>
        </p:nvSpPr>
        <p:spPr>
          <a:xfrm>
            <a:off x="2676938" y="365125"/>
            <a:ext cx="8676861" cy="1325563"/>
          </a:xfrm>
        </p:spPr>
        <p:txBody>
          <a:bodyPr>
            <a:normAutofit fontScale="90000"/>
          </a:bodyPr>
          <a:lstStyle/>
          <a:p>
            <a:pPr algn="ctr"/>
            <a:r>
              <a:rPr lang="en-GB" dirty="0"/>
              <a:t/>
            </a:r>
            <a:br>
              <a:rPr lang="en-GB" dirty="0"/>
            </a:br>
            <a:r>
              <a:rPr lang="en-GB" dirty="0"/>
              <a:t/>
            </a:r>
            <a:br>
              <a:rPr lang="en-GB" dirty="0"/>
            </a:br>
            <a:r>
              <a:rPr lang="en-US" dirty="0">
                <a:solidFill>
                  <a:srgbClr val="C5DF9F"/>
                </a:solidFill>
              </a:rPr>
              <a:t/>
            </a:r>
            <a:br>
              <a:rPr lang="en-US" dirty="0">
                <a:solidFill>
                  <a:srgbClr val="C5DF9F"/>
                </a:solidFill>
              </a:rPr>
            </a:br>
            <a:endParaRPr lang="en-GB" dirty="0"/>
          </a:p>
        </p:txBody>
      </p:sp>
      <p:pic>
        <p:nvPicPr>
          <p:cNvPr id="5" name="Picture 9" descr="UH_LOGO_BLACK_P_PRO.BLACK_CMYK_1115.ai">
            <a:extLst>
              <a:ext uri="{FF2B5EF4-FFF2-40B4-BE49-F238E27FC236}">
                <a16:creationId xmlns:a16="http://schemas.microsoft.com/office/drawing/2014/main" id="{3FB026DE-089E-4BEA-85CA-BFC185C01481}"/>
              </a:ext>
            </a:extLst>
          </p:cNvPr>
          <p:cNvPicPr>
            <a:picLocks noChangeAspect="1"/>
          </p:cNvPicPr>
          <p:nvPr/>
        </p:nvPicPr>
        <p:blipFill>
          <a:blip r:embed="rId2">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static.hobsons.co.uk/herts/usermedia/TEF/TEF%20Gold.png">
            <a:extLst>
              <a:ext uri="{FF2B5EF4-FFF2-40B4-BE49-F238E27FC236}">
                <a16:creationId xmlns:a16="http://schemas.microsoft.com/office/drawing/2014/main" id="{C651ED7C-D8F4-462C-ADE9-8101DB4BC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013273C4-60ED-41C8-93FB-A2DCE70B8AFF}"/>
              </a:ext>
            </a:extLst>
          </p:cNvPr>
          <p:cNvSpPr txBox="1">
            <a:spLocks/>
          </p:cNvSpPr>
          <p:nvPr/>
        </p:nvSpPr>
        <p:spPr>
          <a:xfrm>
            <a:off x="200389" y="-260030"/>
            <a:ext cx="1172656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rial MT Lt"/>
                <a:ea typeface="+mj-ea"/>
                <a:cs typeface="Arial MT Lt"/>
              </a:rPr>
              <a:t/>
            </a:r>
            <a:br>
              <a:rPr kumimoji="0" lang="en-GB" sz="4400" b="0" i="0" u="none" strike="noStrike" kern="1200" cap="none" spc="0" normalizeH="0" baseline="0" noProof="0" dirty="0">
                <a:ln>
                  <a:noFill/>
                </a:ln>
                <a:solidFill>
                  <a:prstClr val="black"/>
                </a:solidFill>
                <a:effectLst/>
                <a:uLnTx/>
                <a:uFillTx/>
                <a:latin typeface="Arial MT Lt"/>
                <a:ea typeface="+mj-ea"/>
                <a:cs typeface="Arial MT Lt"/>
              </a:rPr>
            </a:b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Study a specialised subject</a:t>
            </a:r>
          </a:p>
        </p:txBody>
      </p:sp>
      <p:sp>
        <p:nvSpPr>
          <p:cNvPr id="8" name="Content Placeholder 2">
            <a:extLst>
              <a:ext uri="{FF2B5EF4-FFF2-40B4-BE49-F238E27FC236}">
                <a16:creationId xmlns:a16="http://schemas.microsoft.com/office/drawing/2014/main" id="{058AAF3F-4DD2-44CF-A931-A03F07BDF84E}"/>
              </a:ext>
            </a:extLst>
          </p:cNvPr>
          <p:cNvSpPr txBox="1">
            <a:spLocks/>
          </p:cNvSpPr>
          <p:nvPr/>
        </p:nvSpPr>
        <p:spPr>
          <a:xfrm>
            <a:off x="2782957" y="2184140"/>
            <a:ext cx="8919431" cy="2989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endParaRPr kumimoji="0" lang="en-GB" altLang="en-US" sz="2358" b="1" i="0" u="none" strike="noStrike" kern="1200" cap="none" spc="0" normalizeH="0" baseline="0" noProof="0" dirty="0">
              <a:ln>
                <a:noFill/>
              </a:ln>
              <a:solidFill>
                <a:prstClr val="black"/>
              </a:solidFill>
              <a:effectLst/>
              <a:uLnTx/>
              <a:uFillTx/>
              <a:latin typeface="Arial" panose="020B0604020202020204" pitchFamily="34" charset="0"/>
              <a:ea typeface="Arial MT Lt" charset="0"/>
              <a:cs typeface="Arial" panose="020B0604020202020204" pitchFamily="34" charset="0"/>
            </a:endParaRPr>
          </a:p>
        </p:txBody>
      </p:sp>
      <p:pic>
        <p:nvPicPr>
          <p:cNvPr id="14" name="Picture 7">
            <a:extLst>
              <a:ext uri="{FF2B5EF4-FFF2-40B4-BE49-F238E27FC236}">
                <a16:creationId xmlns:a16="http://schemas.microsoft.com/office/drawing/2014/main" id="{7DA3ADB7-16E4-413B-8926-990D49F293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70"/>
          <a:stretch/>
        </p:blipFill>
        <p:spPr bwMode="auto">
          <a:xfrm>
            <a:off x="3697907" y="3341653"/>
            <a:ext cx="3209585" cy="217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a:extLst>
              <a:ext uri="{FF2B5EF4-FFF2-40B4-BE49-F238E27FC236}">
                <a16:creationId xmlns:a16="http://schemas.microsoft.com/office/drawing/2014/main" id="{4687ADC2-1CC5-4A0B-B999-E93B5B2237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01"/>
          <a:stretch/>
        </p:blipFill>
        <p:spPr bwMode="auto">
          <a:xfrm>
            <a:off x="9336737" y="4102600"/>
            <a:ext cx="2508389" cy="141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DED04970-BCFF-47D8-A913-E049DD3719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97" b="6245"/>
          <a:stretch/>
        </p:blipFill>
        <p:spPr bwMode="auto">
          <a:xfrm>
            <a:off x="9343663" y="1060279"/>
            <a:ext cx="2515747" cy="157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a:extLst>
              <a:ext uri="{FF2B5EF4-FFF2-40B4-BE49-F238E27FC236}">
                <a16:creationId xmlns:a16="http://schemas.microsoft.com/office/drawing/2014/main" id="{FAD732B5-ED10-470C-B452-E9037FFDDF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258"/>
          <a:stretch/>
        </p:blipFill>
        <p:spPr bwMode="auto">
          <a:xfrm>
            <a:off x="6173503" y="1060279"/>
            <a:ext cx="3095328" cy="218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22218" t="-396" b="396"/>
          <a:stretch/>
        </p:blipFill>
        <p:spPr>
          <a:xfrm>
            <a:off x="200389" y="1065533"/>
            <a:ext cx="2538402" cy="2175843"/>
          </a:xfrm>
          <a:prstGeom prst="rect">
            <a:avLst/>
          </a:prstGeom>
        </p:spPr>
      </p:pic>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15468" t="66" b="393"/>
          <a:stretch/>
        </p:blipFill>
        <p:spPr>
          <a:xfrm>
            <a:off x="177550" y="3340322"/>
            <a:ext cx="3317282" cy="2197285"/>
          </a:xfrm>
          <a:prstGeom prst="rect">
            <a:avLst/>
          </a:prstGeom>
        </p:spPr>
      </p:pic>
      <p:pic>
        <p:nvPicPr>
          <p:cNvPr id="19" name="Picture 18" descr="A group of people in a room&#10;&#10;Description automatically generated">
            <a:extLst>
              <a:ext uri="{FF2B5EF4-FFF2-40B4-BE49-F238E27FC236}">
                <a16:creationId xmlns:a16="http://schemas.microsoft.com/office/drawing/2014/main" id="{0914797E-3E7E-4BB8-AE6E-8ED88F1B8E3D}"/>
              </a:ext>
            </a:extLst>
          </p:cNvPr>
          <p:cNvPicPr>
            <a:picLocks noChangeAspect="1"/>
          </p:cNvPicPr>
          <p:nvPr/>
        </p:nvPicPr>
        <p:blipFill>
          <a:blip r:embed="rId10"/>
          <a:stretch>
            <a:fillRect/>
          </a:stretch>
        </p:blipFill>
        <p:spPr>
          <a:xfrm>
            <a:off x="9343663" y="2733884"/>
            <a:ext cx="2494538" cy="1273744"/>
          </a:xfrm>
          <a:prstGeom prst="rect">
            <a:avLst/>
          </a:prstGeom>
        </p:spPr>
      </p:pic>
      <p:pic>
        <p:nvPicPr>
          <p:cNvPr id="21" name="Picture 20" descr="A person sitting in front of a computer&#10;&#10;Description automatically generated">
            <a:extLst>
              <a:ext uri="{FF2B5EF4-FFF2-40B4-BE49-F238E27FC236}">
                <a16:creationId xmlns:a16="http://schemas.microsoft.com/office/drawing/2014/main" id="{4B8A199D-9739-4434-A23D-281FD9231A5C}"/>
              </a:ext>
            </a:extLst>
          </p:cNvPr>
          <p:cNvPicPr>
            <a:picLocks noChangeAspect="1"/>
          </p:cNvPicPr>
          <p:nvPr/>
        </p:nvPicPr>
        <p:blipFill rotWithShape="1">
          <a:blip r:embed="rId11"/>
          <a:srcRect l="4385"/>
          <a:stretch/>
        </p:blipFill>
        <p:spPr>
          <a:xfrm>
            <a:off x="2899479" y="1057883"/>
            <a:ext cx="3113335" cy="217032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10568" y="3335013"/>
            <a:ext cx="2158263" cy="2182483"/>
          </a:xfrm>
          <a:prstGeom prst="rect">
            <a:avLst/>
          </a:prstGeom>
        </p:spPr>
      </p:pic>
    </p:spTree>
    <p:extLst>
      <p:ext uri="{BB962C8B-B14F-4D97-AF65-F5344CB8AC3E}">
        <p14:creationId xmlns:p14="http://schemas.microsoft.com/office/powerpoint/2010/main" val="1148025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552092" y="550294"/>
            <a:ext cx="7239266" cy="807431"/>
          </a:xfrm>
        </p:spPr>
        <p:txBody>
          <a:bodyPr vert="horz" lIns="91440" tIns="45720" rIns="91440" bIns="45720" rtlCol="0" anchor="ctr">
            <a:noAutofit/>
          </a:bodyPr>
          <a:lstStyle/>
          <a:p>
            <a:r>
              <a:rPr lang="en-US" sz="4800" dirty="0"/>
              <a:t>What are apprenticeships?</a:t>
            </a:r>
          </a:p>
        </p:txBody>
      </p:sp>
      <p:pic>
        <p:nvPicPr>
          <p:cNvPr id="12" name="Content Placeholder 4" descr="A close up of a sign&#10;&#10;Description generated with high confidence">
            <a:extLst>
              <a:ext uri="{FF2B5EF4-FFF2-40B4-BE49-F238E27FC236}">
                <a16:creationId xmlns:a16="http://schemas.microsoft.com/office/drawing/2014/main" id="{C1438DA4-464D-490B-AC20-CE69F23444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7720" y="5763861"/>
            <a:ext cx="1603807" cy="826204"/>
          </a:xfrm>
          <a:prstGeom prst="rect">
            <a:avLst/>
          </a:prstGeom>
        </p:spPr>
      </p:pic>
      <p:sp>
        <p:nvSpPr>
          <p:cNvPr id="4" name="TextBox 3">
            <a:extLst>
              <a:ext uri="{FF2B5EF4-FFF2-40B4-BE49-F238E27FC236}">
                <a16:creationId xmlns:a16="http://schemas.microsoft.com/office/drawing/2014/main" id="{2432EA84-9AC2-427C-8D9F-BC0B76DC5F02}"/>
              </a:ext>
            </a:extLst>
          </p:cNvPr>
          <p:cNvSpPr txBox="1"/>
          <p:nvPr/>
        </p:nvSpPr>
        <p:spPr>
          <a:xfrm>
            <a:off x="1017918" y="2300634"/>
            <a:ext cx="6918369" cy="3046988"/>
          </a:xfrm>
          <a:prstGeom prst="rect">
            <a:avLst/>
          </a:prstGeom>
          <a:noFill/>
        </p:spPr>
        <p:txBody>
          <a:bodyPr wrap="none" rtlCol="0">
            <a:spAutoFit/>
          </a:bodyPr>
          <a:lstStyle/>
          <a:p>
            <a:pPr marL="457200" indent="-457200" defTabSz="457200">
              <a:buFont typeface="Arial" panose="020B0604020202020204" pitchFamily="34" charset="0"/>
              <a:buChar char="•"/>
            </a:pPr>
            <a:r>
              <a:rPr lang="en-GB" sz="3200" dirty="0">
                <a:solidFill>
                  <a:prstClr val="black"/>
                </a:solidFill>
              </a:rPr>
              <a:t>A real job with a real employer</a:t>
            </a:r>
          </a:p>
          <a:p>
            <a:pPr marL="457200" indent="-457200" defTabSz="457200">
              <a:buFont typeface="Arial" panose="020B0604020202020204" pitchFamily="34" charset="0"/>
              <a:buChar char="•"/>
            </a:pPr>
            <a:r>
              <a:rPr lang="en-GB" sz="3200" dirty="0">
                <a:solidFill>
                  <a:prstClr val="black"/>
                </a:solidFill>
              </a:rPr>
              <a:t>A salary</a:t>
            </a:r>
          </a:p>
          <a:p>
            <a:pPr marL="457200" indent="-457200" defTabSz="457200">
              <a:buFont typeface="Arial" panose="020B0604020202020204" pitchFamily="34" charset="0"/>
              <a:buChar char="•"/>
            </a:pPr>
            <a:r>
              <a:rPr lang="en-GB" sz="3200" dirty="0">
                <a:solidFill>
                  <a:prstClr val="black"/>
                </a:solidFill>
              </a:rPr>
              <a:t>Qualifications and experience</a:t>
            </a:r>
          </a:p>
          <a:p>
            <a:pPr marL="457200" indent="-457200" defTabSz="457200">
              <a:buFont typeface="Arial" panose="020B0604020202020204" pitchFamily="34" charset="0"/>
              <a:buChar char="•"/>
            </a:pPr>
            <a:r>
              <a:rPr lang="en-GB" sz="3200" dirty="0">
                <a:solidFill>
                  <a:prstClr val="black"/>
                </a:solidFill>
              </a:rPr>
              <a:t>Contract of employment, holiday, sick</a:t>
            </a:r>
          </a:p>
          <a:p>
            <a:pPr marL="457200" indent="-457200" defTabSz="457200">
              <a:buFont typeface="Arial" panose="020B0604020202020204" pitchFamily="34" charset="0"/>
              <a:buChar char="•"/>
            </a:pPr>
            <a:r>
              <a:rPr lang="en-GB" sz="3200" dirty="0">
                <a:solidFill>
                  <a:prstClr val="black"/>
                </a:solidFill>
              </a:rPr>
              <a:t>Support from a training provider</a:t>
            </a:r>
          </a:p>
          <a:p>
            <a:pPr marL="457200" indent="-457200" defTabSz="457200">
              <a:buFont typeface="Arial" panose="020B0604020202020204" pitchFamily="34" charset="0"/>
              <a:buChar char="•"/>
            </a:pPr>
            <a:r>
              <a:rPr lang="en-GB" sz="3200" dirty="0">
                <a:solidFill>
                  <a:prstClr val="black"/>
                </a:solidFill>
              </a:rPr>
              <a:t>1-4 Years</a:t>
            </a:r>
          </a:p>
        </p:txBody>
      </p:sp>
      <p:pic>
        <p:nvPicPr>
          <p:cNvPr id="13" name="Picture 12" descr="A picture containing indoor, remote&#10;&#10;Description generated with high confidence">
            <a:extLst>
              <a:ext uri="{FF2B5EF4-FFF2-40B4-BE49-F238E27FC236}">
                <a16:creationId xmlns:a16="http://schemas.microsoft.com/office/drawing/2014/main" id="{B313F74F-393D-4488-A233-F5D8895C3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510" y="1357725"/>
            <a:ext cx="3412017" cy="2557476"/>
          </a:xfrm>
          <a:prstGeom prst="rect">
            <a:avLst/>
          </a:prstGeom>
        </p:spPr>
      </p:pic>
    </p:spTree>
    <p:extLst>
      <p:ext uri="{BB962C8B-B14F-4D97-AF65-F5344CB8AC3E}">
        <p14:creationId xmlns:p14="http://schemas.microsoft.com/office/powerpoint/2010/main" val="34424520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978D-49A6-443E-8576-807331773AE0}"/>
              </a:ext>
            </a:extLst>
          </p:cNvPr>
          <p:cNvSpPr>
            <a:spLocks noGrp="1"/>
          </p:cNvSpPr>
          <p:nvPr>
            <p:ph type="title"/>
          </p:nvPr>
        </p:nvSpPr>
        <p:spPr>
          <a:xfrm>
            <a:off x="3015836" y="0"/>
            <a:ext cx="8487004" cy="1630392"/>
          </a:xfrm>
        </p:spPr>
        <p:txBody>
          <a:bodyPr>
            <a:normAutofit fontScale="90000"/>
          </a:bodyPr>
          <a:lstStyle/>
          <a:p>
            <a:pPr algn="ctr"/>
            <a:r>
              <a:rPr lang="en-GB" sz="4000" dirty="0">
                <a:latin typeface="Arial" panose="020B0604020202020204" pitchFamily="34" charset="0"/>
                <a:cs typeface="Arial" panose="020B0604020202020204" pitchFamily="34" charset="0"/>
              </a:rPr>
              <a:t/>
            </a:r>
            <a:br>
              <a:rPr lang="en-GB" sz="4000" dirty="0">
                <a:latin typeface="Arial" panose="020B0604020202020204" pitchFamily="34" charset="0"/>
                <a:cs typeface="Arial" panose="020B0604020202020204" pitchFamily="34" charset="0"/>
              </a:rPr>
            </a:br>
            <a:r>
              <a:rPr lang="en-GB" sz="4000" dirty="0">
                <a:latin typeface="Arial" panose="020B0604020202020204" pitchFamily="34" charset="0"/>
                <a:cs typeface="Arial" panose="020B0604020202020204" pitchFamily="34" charset="0"/>
              </a:rPr>
              <a:t/>
            </a:r>
            <a:br>
              <a:rPr lang="en-GB" sz="4000" dirty="0">
                <a:latin typeface="Arial" panose="020B0604020202020204" pitchFamily="34" charset="0"/>
                <a:cs typeface="Arial" panose="020B0604020202020204" pitchFamily="34" charset="0"/>
              </a:rPr>
            </a:br>
            <a:r>
              <a:rPr lang="en-GB" sz="4000" dirty="0">
                <a:latin typeface="Arial" panose="020B0604020202020204" pitchFamily="34" charset="0"/>
                <a:cs typeface="Arial" panose="020B0604020202020204" pitchFamily="34" charset="0"/>
              </a:rPr>
              <a:t/>
            </a:r>
            <a:br>
              <a:rPr lang="en-GB" sz="4000" dirty="0">
                <a:latin typeface="Arial" panose="020B0604020202020204" pitchFamily="34" charset="0"/>
                <a:cs typeface="Arial" panose="020B0604020202020204" pitchFamily="34" charset="0"/>
              </a:rPr>
            </a:br>
            <a:r>
              <a:rPr lang="en-GB" sz="4900" b="1" dirty="0">
                <a:latin typeface="Arial" panose="020B0604020202020204" pitchFamily="34" charset="0"/>
                <a:cs typeface="Arial" panose="020B0604020202020204" pitchFamily="34" charset="0"/>
              </a:rPr>
              <a:t>Gain Experience</a:t>
            </a:r>
            <a:br>
              <a:rPr lang="en-GB" sz="4900" b="1" dirty="0">
                <a:latin typeface="Arial" panose="020B0604020202020204" pitchFamily="34" charset="0"/>
                <a:cs typeface="Arial" panose="020B0604020202020204" pitchFamily="34" charset="0"/>
              </a:rPr>
            </a:br>
            <a:r>
              <a:rPr lang="en-GB" sz="4900" b="1" dirty="0">
                <a:latin typeface="Arial" panose="020B0604020202020204" pitchFamily="34" charset="0"/>
                <a:cs typeface="Arial" panose="020B0604020202020204" pitchFamily="34" charset="0"/>
              </a:rPr>
              <a:t>&amp; Transferable Skills</a:t>
            </a:r>
            <a:br>
              <a:rPr lang="en-GB" sz="4900" b="1" dirty="0">
                <a:latin typeface="Arial" panose="020B0604020202020204" pitchFamily="34" charset="0"/>
                <a:cs typeface="Arial" panose="020B0604020202020204" pitchFamily="34" charset="0"/>
              </a:rPr>
            </a:br>
            <a:r>
              <a:rPr lang="en-US" sz="4900" b="1" dirty="0">
                <a:solidFill>
                  <a:srgbClr val="C5DF9F"/>
                </a:solidFill>
                <a:latin typeface="Arial" panose="020B0604020202020204" pitchFamily="34" charset="0"/>
                <a:cs typeface="Arial" panose="020B0604020202020204" pitchFamily="34" charset="0"/>
              </a:rPr>
              <a:t/>
            </a:r>
            <a:br>
              <a:rPr lang="en-US" sz="4900" b="1" dirty="0">
                <a:solidFill>
                  <a:srgbClr val="C5DF9F"/>
                </a:solidFill>
                <a:latin typeface="Arial" panose="020B0604020202020204" pitchFamily="34" charset="0"/>
                <a:cs typeface="Arial" panose="020B0604020202020204" pitchFamily="34" charset="0"/>
              </a:rPr>
            </a:br>
            <a:endParaRPr lang="en-GB" sz="4900" b="1"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F3F74C95-843E-4A17-94E6-09C2C917B6FD}"/>
              </a:ext>
            </a:extLst>
          </p:cNvPr>
          <p:cNvPicPr>
            <a:picLocks noGrp="1" noChangeAspect="1"/>
          </p:cNvPicPr>
          <p:nvPr>
            <p:ph idx="1"/>
          </p:nvPr>
        </p:nvPicPr>
        <p:blipFill>
          <a:blip r:embed="rId2"/>
          <a:stretch>
            <a:fillRect/>
          </a:stretch>
        </p:blipFill>
        <p:spPr>
          <a:xfrm>
            <a:off x="0" y="0"/>
            <a:ext cx="2597426" cy="6858000"/>
          </a:xfrm>
          <a:prstGeom prst="rect">
            <a:avLst/>
          </a:prstGeom>
        </p:spPr>
      </p:pic>
      <p:pic>
        <p:nvPicPr>
          <p:cNvPr id="5" name="Picture 2" descr="https://static.hobsons.co.uk/herts/usermedia/TEF/TEF%20Gold.png">
            <a:extLst>
              <a:ext uri="{FF2B5EF4-FFF2-40B4-BE49-F238E27FC236}">
                <a16:creationId xmlns:a16="http://schemas.microsoft.com/office/drawing/2014/main" id="{564AF3E2-A397-4C1B-B515-14523F50D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UH_LOGO_BLACK_P_PRO.BLACK_CMYK_1115.ai">
            <a:extLst>
              <a:ext uri="{FF2B5EF4-FFF2-40B4-BE49-F238E27FC236}">
                <a16:creationId xmlns:a16="http://schemas.microsoft.com/office/drawing/2014/main" id="{FE9C00D5-8C22-413E-B317-8DCAA47BB5BD}"/>
              </a:ext>
            </a:extLst>
          </p:cNvPr>
          <p:cNvPicPr>
            <a:picLocks noChangeAspect="1"/>
          </p:cNvPicPr>
          <p:nvPr/>
        </p:nvPicPr>
        <p:blipFill>
          <a:blip r:embed="rId4">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6342" y="1760321"/>
            <a:ext cx="2591334" cy="172755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9785" y="1760321"/>
            <a:ext cx="2591334" cy="172755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4109" y="3686817"/>
            <a:ext cx="2591840" cy="1727419"/>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t="5355" b="9518"/>
          <a:stretch/>
        </p:blipFill>
        <p:spPr>
          <a:xfrm>
            <a:off x="8623228" y="1737634"/>
            <a:ext cx="2879612" cy="3676602"/>
          </a:xfrm>
          <a:prstGeom prst="rect">
            <a:avLst/>
          </a:prstGeom>
        </p:spPr>
      </p:pic>
    </p:spTree>
    <p:extLst>
      <p:ext uri="{BB962C8B-B14F-4D97-AF65-F5344CB8AC3E}">
        <p14:creationId xmlns:p14="http://schemas.microsoft.com/office/powerpoint/2010/main" val="195701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D0C7-C1F6-4276-B361-38C2C17AA22A}"/>
              </a:ext>
            </a:extLst>
          </p:cNvPr>
          <p:cNvSpPr>
            <a:spLocks noGrp="1"/>
          </p:cNvSpPr>
          <p:nvPr>
            <p:ph type="title"/>
          </p:nvPr>
        </p:nvSpPr>
        <p:spPr>
          <a:xfrm>
            <a:off x="2676938" y="365125"/>
            <a:ext cx="8676861" cy="1325563"/>
          </a:xfrm>
        </p:spPr>
        <p:txBody>
          <a:bodyPr>
            <a:normAutofit fontScale="90000"/>
          </a:bodyPr>
          <a:lstStyle/>
          <a:p>
            <a:pPr algn="ctr"/>
            <a:r>
              <a:rPr lang="en-GB" dirty="0"/>
              <a:t/>
            </a:r>
            <a:br>
              <a:rPr lang="en-GB" dirty="0"/>
            </a:br>
            <a:r>
              <a:rPr lang="en-GB" dirty="0"/>
              <a:t/>
            </a:r>
            <a:br>
              <a:rPr lang="en-GB" dirty="0"/>
            </a:br>
            <a:r>
              <a:rPr lang="en-US" dirty="0">
                <a:solidFill>
                  <a:srgbClr val="C5DF9F"/>
                </a:solidFill>
              </a:rPr>
              <a:t/>
            </a:r>
            <a:br>
              <a:rPr lang="en-US" dirty="0">
                <a:solidFill>
                  <a:srgbClr val="C5DF9F"/>
                </a:solidFill>
              </a:rPr>
            </a:br>
            <a:endParaRPr lang="en-GB" dirty="0"/>
          </a:p>
        </p:txBody>
      </p:sp>
      <p:pic>
        <p:nvPicPr>
          <p:cNvPr id="4" name="Content Placeholder 3">
            <a:extLst>
              <a:ext uri="{FF2B5EF4-FFF2-40B4-BE49-F238E27FC236}">
                <a16:creationId xmlns:a16="http://schemas.microsoft.com/office/drawing/2014/main" id="{F586B869-64C1-475B-BAD4-E50DA6ED6AF9}"/>
              </a:ext>
            </a:extLst>
          </p:cNvPr>
          <p:cNvPicPr>
            <a:picLocks noGrp="1" noChangeAspect="1"/>
          </p:cNvPicPr>
          <p:nvPr>
            <p:ph idx="1"/>
          </p:nvPr>
        </p:nvPicPr>
        <p:blipFill>
          <a:blip r:embed="rId2"/>
          <a:stretch>
            <a:fillRect/>
          </a:stretch>
        </p:blipFill>
        <p:spPr>
          <a:xfrm>
            <a:off x="0" y="0"/>
            <a:ext cx="2451652" cy="6858000"/>
          </a:xfrm>
          <a:prstGeom prst="rect">
            <a:avLst/>
          </a:prstGeom>
        </p:spPr>
      </p:pic>
      <p:pic>
        <p:nvPicPr>
          <p:cNvPr id="5" name="Picture 9" descr="UH_LOGO_BLACK_P_PRO.BLACK_CMYK_1115.ai">
            <a:extLst>
              <a:ext uri="{FF2B5EF4-FFF2-40B4-BE49-F238E27FC236}">
                <a16:creationId xmlns:a16="http://schemas.microsoft.com/office/drawing/2014/main" id="{3FB026DE-089E-4BEA-85CA-BFC185C01481}"/>
              </a:ext>
            </a:extLst>
          </p:cNvPr>
          <p:cNvPicPr>
            <a:picLocks noChangeAspect="1"/>
          </p:cNvPicPr>
          <p:nvPr/>
        </p:nvPicPr>
        <p:blipFill>
          <a:blip r:embed="rId3">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static.hobsons.co.uk/herts/usermedia/TEF/TEF%20Gold.png">
            <a:extLst>
              <a:ext uri="{FF2B5EF4-FFF2-40B4-BE49-F238E27FC236}">
                <a16:creationId xmlns:a16="http://schemas.microsoft.com/office/drawing/2014/main" id="{C651ED7C-D8F4-462C-ADE9-8101DB4BC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013273C4-60ED-41C8-93FB-A2DCE70B8AFF}"/>
              </a:ext>
            </a:extLst>
          </p:cNvPr>
          <p:cNvSpPr txBox="1">
            <a:spLocks/>
          </p:cNvSpPr>
          <p:nvPr/>
        </p:nvSpPr>
        <p:spPr>
          <a:xfrm>
            <a:off x="2676938" y="262431"/>
            <a:ext cx="9144000" cy="9452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Study Abroad</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4424" y="1280345"/>
            <a:ext cx="3014661" cy="421831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7320" y="1280345"/>
            <a:ext cx="5626722" cy="4218317"/>
          </a:xfrm>
          <a:prstGeom prst="rect">
            <a:avLst/>
          </a:prstGeom>
        </p:spPr>
      </p:pic>
    </p:spTree>
    <p:extLst>
      <p:ext uri="{BB962C8B-B14F-4D97-AF65-F5344CB8AC3E}">
        <p14:creationId xmlns:p14="http://schemas.microsoft.com/office/powerpoint/2010/main" val="1491723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D0C7-C1F6-4276-B361-38C2C17AA22A}"/>
              </a:ext>
            </a:extLst>
          </p:cNvPr>
          <p:cNvSpPr>
            <a:spLocks noGrp="1"/>
          </p:cNvSpPr>
          <p:nvPr>
            <p:ph type="title"/>
          </p:nvPr>
        </p:nvSpPr>
        <p:spPr>
          <a:xfrm>
            <a:off x="2676938" y="365125"/>
            <a:ext cx="8676861" cy="1325563"/>
          </a:xfrm>
        </p:spPr>
        <p:txBody>
          <a:bodyPr>
            <a:normAutofit fontScale="90000"/>
          </a:bodyPr>
          <a:lstStyle/>
          <a:p>
            <a:r>
              <a:rPr lang="en-GB" dirty="0"/>
              <a:t/>
            </a:r>
            <a:br>
              <a:rPr lang="en-GB" dirty="0"/>
            </a:br>
            <a:r>
              <a:rPr lang="en-GB" dirty="0"/>
              <a:t/>
            </a:r>
            <a:br>
              <a:rPr lang="en-GB" dirty="0"/>
            </a:br>
            <a:r>
              <a:rPr lang="en-US" dirty="0">
                <a:solidFill>
                  <a:srgbClr val="C5DF9F"/>
                </a:solidFill>
              </a:rPr>
              <a:t/>
            </a:r>
            <a:br>
              <a:rPr lang="en-US" dirty="0">
                <a:solidFill>
                  <a:srgbClr val="C5DF9F"/>
                </a:solidFill>
              </a:rPr>
            </a:br>
            <a:endParaRPr lang="en-GB" dirty="0"/>
          </a:p>
        </p:txBody>
      </p:sp>
      <p:pic>
        <p:nvPicPr>
          <p:cNvPr id="4" name="Content Placeholder 3">
            <a:extLst>
              <a:ext uri="{FF2B5EF4-FFF2-40B4-BE49-F238E27FC236}">
                <a16:creationId xmlns:a16="http://schemas.microsoft.com/office/drawing/2014/main" id="{F586B869-64C1-475B-BAD4-E50DA6ED6AF9}"/>
              </a:ext>
            </a:extLst>
          </p:cNvPr>
          <p:cNvPicPr>
            <a:picLocks noGrp="1" noChangeAspect="1"/>
          </p:cNvPicPr>
          <p:nvPr>
            <p:ph idx="1"/>
          </p:nvPr>
        </p:nvPicPr>
        <p:blipFill>
          <a:blip r:embed="rId2"/>
          <a:stretch>
            <a:fillRect/>
          </a:stretch>
        </p:blipFill>
        <p:spPr>
          <a:xfrm>
            <a:off x="0" y="0"/>
            <a:ext cx="2451652" cy="6858000"/>
          </a:xfrm>
          <a:prstGeom prst="rect">
            <a:avLst/>
          </a:prstGeom>
        </p:spPr>
      </p:pic>
      <p:pic>
        <p:nvPicPr>
          <p:cNvPr id="5" name="Picture 9" descr="UH_LOGO_BLACK_P_PRO.BLACK_CMYK_1115.ai">
            <a:extLst>
              <a:ext uri="{FF2B5EF4-FFF2-40B4-BE49-F238E27FC236}">
                <a16:creationId xmlns:a16="http://schemas.microsoft.com/office/drawing/2014/main" id="{3FB026DE-089E-4BEA-85CA-BFC185C01481}"/>
              </a:ext>
            </a:extLst>
          </p:cNvPr>
          <p:cNvPicPr>
            <a:picLocks noChangeAspect="1"/>
          </p:cNvPicPr>
          <p:nvPr/>
        </p:nvPicPr>
        <p:blipFill>
          <a:blip r:embed="rId3">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static.hobsons.co.uk/herts/usermedia/TEF/TEF%20Gold.png">
            <a:extLst>
              <a:ext uri="{FF2B5EF4-FFF2-40B4-BE49-F238E27FC236}">
                <a16:creationId xmlns:a16="http://schemas.microsoft.com/office/drawing/2014/main" id="{C651ED7C-D8F4-462C-ADE9-8101DB4BC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013273C4-60ED-41C8-93FB-A2DCE70B8AFF}"/>
              </a:ext>
            </a:extLst>
          </p:cNvPr>
          <p:cNvSpPr txBox="1">
            <a:spLocks/>
          </p:cNvSpPr>
          <p:nvPr/>
        </p:nvSpPr>
        <p:spPr>
          <a:xfrm>
            <a:off x="2761421" y="-100924"/>
            <a:ext cx="91440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rial MT Lt"/>
                <a:ea typeface="+mj-ea"/>
                <a:cs typeface="Arial MT Lt"/>
              </a:rPr>
              <a:t/>
            </a:r>
            <a:br>
              <a:rPr kumimoji="0" lang="en-GB" sz="4400" b="0" i="0" u="none" strike="noStrike" kern="1200" cap="none" spc="0" normalizeH="0" baseline="0" noProof="0" dirty="0">
                <a:ln>
                  <a:noFill/>
                </a:ln>
                <a:solidFill>
                  <a:prstClr val="black"/>
                </a:solidFill>
                <a:effectLst/>
                <a:uLnTx/>
                <a:uFillTx/>
                <a:latin typeface="Arial MT Lt"/>
                <a:ea typeface="+mj-ea"/>
                <a:cs typeface="Arial MT Lt"/>
              </a:rPr>
            </a:br>
            <a:r>
              <a:rPr kumimoji="0" lang="en-GB" sz="4400" b="1" i="0" u="none" strike="noStrike" kern="1200" cap="none" spc="0" normalizeH="0" baseline="0" noProof="0" dirty="0">
                <a:ln>
                  <a:noFill/>
                </a:ln>
                <a:solidFill>
                  <a:prstClr val="black"/>
                </a:solidFill>
                <a:effectLst/>
                <a:uLnTx/>
                <a:uFillTx/>
                <a:latin typeface="Arial MT Lt"/>
                <a:ea typeface="+mj-ea"/>
                <a:cs typeface="Arial MT Lt"/>
              </a:rPr>
              <a:t>Sport &amp; Exercise</a:t>
            </a:r>
            <a:endPar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17" name="Content Placeholder 3">
            <a:extLst>
              <a:ext uri="{FF2B5EF4-FFF2-40B4-BE49-F238E27FC236}">
                <a16:creationId xmlns:a16="http://schemas.microsoft.com/office/drawing/2014/main" id="{F3F74C95-843E-4A17-94E6-09C2C917B6FD}"/>
              </a:ext>
            </a:extLst>
          </p:cNvPr>
          <p:cNvPicPr>
            <a:picLocks noChangeAspect="1"/>
          </p:cNvPicPr>
          <p:nvPr/>
        </p:nvPicPr>
        <p:blipFill>
          <a:blip r:embed="rId5"/>
          <a:stretch>
            <a:fillRect/>
          </a:stretch>
        </p:blipFill>
        <p:spPr>
          <a:xfrm>
            <a:off x="0" y="0"/>
            <a:ext cx="2597426" cy="6858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6670" y="1392519"/>
            <a:ext cx="3054722" cy="2036481"/>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5358"/>
          <a:stretch/>
        </p:blipFill>
        <p:spPr>
          <a:xfrm>
            <a:off x="6638802" y="1345171"/>
            <a:ext cx="3025944" cy="2043052"/>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6670" y="3596880"/>
            <a:ext cx="3064579" cy="204305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5809" y="1981735"/>
            <a:ext cx="1899612" cy="2849418"/>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38802" y="3609204"/>
            <a:ext cx="3046094" cy="2030729"/>
          </a:xfrm>
          <a:prstGeom prst="rect">
            <a:avLst/>
          </a:prstGeom>
        </p:spPr>
      </p:pic>
    </p:spTree>
    <p:extLst>
      <p:ext uri="{BB962C8B-B14F-4D97-AF65-F5344CB8AC3E}">
        <p14:creationId xmlns:p14="http://schemas.microsoft.com/office/powerpoint/2010/main" val="3269970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D0C7-C1F6-4276-B361-38C2C17AA22A}"/>
              </a:ext>
            </a:extLst>
          </p:cNvPr>
          <p:cNvSpPr>
            <a:spLocks noGrp="1"/>
          </p:cNvSpPr>
          <p:nvPr>
            <p:ph type="title"/>
          </p:nvPr>
        </p:nvSpPr>
        <p:spPr>
          <a:xfrm>
            <a:off x="2676938" y="365125"/>
            <a:ext cx="8676861" cy="1325563"/>
          </a:xfrm>
        </p:spPr>
        <p:txBody>
          <a:bodyPr>
            <a:normAutofit fontScale="90000"/>
          </a:bodyPr>
          <a:lstStyle/>
          <a:p>
            <a:pPr algn="ctr"/>
            <a:r>
              <a:rPr lang="en-GB" dirty="0"/>
              <a:t/>
            </a:r>
            <a:br>
              <a:rPr lang="en-GB" dirty="0"/>
            </a:br>
            <a:r>
              <a:rPr lang="en-GB" dirty="0"/>
              <a:t/>
            </a:r>
            <a:br>
              <a:rPr lang="en-GB" dirty="0"/>
            </a:br>
            <a:r>
              <a:rPr lang="en-US" dirty="0">
                <a:solidFill>
                  <a:srgbClr val="C5DF9F"/>
                </a:solidFill>
              </a:rPr>
              <a:t/>
            </a:r>
            <a:br>
              <a:rPr lang="en-US" dirty="0">
                <a:solidFill>
                  <a:srgbClr val="C5DF9F"/>
                </a:solidFill>
              </a:rPr>
            </a:br>
            <a:endParaRPr lang="en-GB" dirty="0"/>
          </a:p>
        </p:txBody>
      </p:sp>
      <p:pic>
        <p:nvPicPr>
          <p:cNvPr id="4" name="Content Placeholder 3">
            <a:extLst>
              <a:ext uri="{FF2B5EF4-FFF2-40B4-BE49-F238E27FC236}">
                <a16:creationId xmlns:a16="http://schemas.microsoft.com/office/drawing/2014/main" id="{F586B869-64C1-475B-BAD4-E50DA6ED6AF9}"/>
              </a:ext>
            </a:extLst>
          </p:cNvPr>
          <p:cNvPicPr>
            <a:picLocks noGrp="1" noChangeAspect="1"/>
          </p:cNvPicPr>
          <p:nvPr>
            <p:ph idx="1"/>
          </p:nvPr>
        </p:nvPicPr>
        <p:blipFill>
          <a:blip r:embed="rId2"/>
          <a:stretch>
            <a:fillRect/>
          </a:stretch>
        </p:blipFill>
        <p:spPr>
          <a:xfrm>
            <a:off x="0" y="0"/>
            <a:ext cx="2451652" cy="6858000"/>
          </a:xfrm>
          <a:prstGeom prst="rect">
            <a:avLst/>
          </a:prstGeom>
        </p:spPr>
      </p:pic>
      <p:pic>
        <p:nvPicPr>
          <p:cNvPr id="5" name="Picture 9" descr="UH_LOGO_BLACK_P_PRO.BLACK_CMYK_1115.ai">
            <a:extLst>
              <a:ext uri="{FF2B5EF4-FFF2-40B4-BE49-F238E27FC236}">
                <a16:creationId xmlns:a16="http://schemas.microsoft.com/office/drawing/2014/main" id="{3FB026DE-089E-4BEA-85CA-BFC185C01481}"/>
              </a:ext>
            </a:extLst>
          </p:cNvPr>
          <p:cNvPicPr>
            <a:picLocks noChangeAspect="1"/>
          </p:cNvPicPr>
          <p:nvPr/>
        </p:nvPicPr>
        <p:blipFill>
          <a:blip r:embed="rId3">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static.hobsons.co.uk/herts/usermedia/TEF/TEF%20Gold.png">
            <a:extLst>
              <a:ext uri="{FF2B5EF4-FFF2-40B4-BE49-F238E27FC236}">
                <a16:creationId xmlns:a16="http://schemas.microsoft.com/office/drawing/2014/main" id="{C651ED7C-D8F4-462C-ADE9-8101DB4BC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013273C4-60ED-41C8-93FB-A2DCE70B8AFF}"/>
              </a:ext>
            </a:extLst>
          </p:cNvPr>
          <p:cNvSpPr txBox="1">
            <a:spLocks/>
          </p:cNvSpPr>
          <p:nvPr/>
        </p:nvSpPr>
        <p:spPr>
          <a:xfrm>
            <a:off x="2761421" y="-100924"/>
            <a:ext cx="91440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rial MT Lt"/>
                <a:ea typeface="+mj-ea"/>
                <a:cs typeface="Arial MT Lt"/>
              </a:rPr>
              <a:t/>
            </a:r>
            <a:br>
              <a:rPr kumimoji="0" lang="en-GB" sz="4400" b="0" i="0" u="none" strike="noStrike" kern="1200" cap="none" spc="0" normalizeH="0" baseline="0" noProof="0" dirty="0">
                <a:ln>
                  <a:noFill/>
                </a:ln>
                <a:solidFill>
                  <a:prstClr val="black"/>
                </a:solidFill>
                <a:effectLst/>
                <a:uLnTx/>
                <a:uFillTx/>
                <a:latin typeface="Arial MT Lt"/>
                <a:ea typeface="+mj-ea"/>
                <a:cs typeface="Arial MT Lt"/>
              </a:rPr>
            </a:br>
            <a:r>
              <a:rPr kumimoji="0" lang="en-GB" sz="4400" b="1" i="0" u="none" strike="noStrike" kern="1200" cap="none" spc="0" normalizeH="0" baseline="0" noProof="0" dirty="0">
                <a:ln>
                  <a:noFill/>
                </a:ln>
                <a:solidFill>
                  <a:prstClr val="black"/>
                </a:solidFill>
                <a:effectLst/>
                <a:uLnTx/>
                <a:uFillTx/>
                <a:latin typeface="Arial MT Lt"/>
                <a:ea typeface="+mj-ea"/>
                <a:cs typeface="Arial MT Lt"/>
              </a:rPr>
              <a:t>Accommodation</a:t>
            </a:r>
            <a:endPar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8" name="Content Placeholder 2">
            <a:extLst>
              <a:ext uri="{FF2B5EF4-FFF2-40B4-BE49-F238E27FC236}">
                <a16:creationId xmlns:a16="http://schemas.microsoft.com/office/drawing/2014/main" id="{058AAF3F-4DD2-44CF-A931-A03F07BDF84E}"/>
              </a:ext>
            </a:extLst>
          </p:cNvPr>
          <p:cNvSpPr txBox="1">
            <a:spLocks/>
          </p:cNvSpPr>
          <p:nvPr/>
        </p:nvSpPr>
        <p:spPr>
          <a:xfrm>
            <a:off x="2782957" y="2184140"/>
            <a:ext cx="8919431" cy="2989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endParaRPr kumimoji="0" lang="en-GB" altLang="en-US" sz="2358" b="1" i="0" u="none" strike="noStrike" kern="1200" cap="none" spc="0" normalizeH="0" baseline="0" noProof="0" dirty="0">
              <a:ln>
                <a:noFill/>
              </a:ln>
              <a:solidFill>
                <a:prstClr val="black"/>
              </a:solidFill>
              <a:effectLst/>
              <a:uLnTx/>
              <a:uFillTx/>
              <a:latin typeface="Arial" panose="020B0604020202020204" pitchFamily="34" charset="0"/>
              <a:ea typeface="Arial MT Lt" charset="0"/>
              <a:cs typeface="Arial" panose="020B0604020202020204" pitchFamily="34" charset="0"/>
            </a:endParaRPr>
          </a:p>
        </p:txBody>
      </p:sp>
      <p:pic>
        <p:nvPicPr>
          <p:cNvPr id="13" name="Picture 7">
            <a:extLst>
              <a:ext uri="{FF2B5EF4-FFF2-40B4-BE49-F238E27FC236}">
                <a16:creationId xmlns:a16="http://schemas.microsoft.com/office/drawing/2014/main" id="{80C35D5D-3D0B-4090-B923-B51877028FF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6299" y="3826779"/>
            <a:ext cx="2594246" cy="165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218;p26"/>
          <p:cNvPicPr preferRelativeResize="0">
            <a:picLocks noChangeAspect="1"/>
          </p:cNvPicPr>
          <p:nvPr/>
        </p:nvPicPr>
        <p:blipFill rotWithShape="1">
          <a:blip r:embed="rId6">
            <a:alphaModFix/>
          </a:blip>
          <a:srcRect l="2777" r="6437"/>
          <a:stretch/>
        </p:blipFill>
        <p:spPr>
          <a:xfrm>
            <a:off x="2698632" y="3594448"/>
            <a:ext cx="3001818" cy="2204115"/>
          </a:xfrm>
          <a:prstGeom prst="rect">
            <a:avLst/>
          </a:prstGeom>
          <a:noFill/>
          <a:ln>
            <a:noFill/>
          </a:ln>
        </p:spPr>
      </p:pic>
      <p:pic>
        <p:nvPicPr>
          <p:cNvPr id="21" name="Google Shape;229;p27"/>
          <p:cNvPicPr preferRelativeResize="0">
            <a:picLocks noChangeAspect="1"/>
          </p:cNvPicPr>
          <p:nvPr/>
        </p:nvPicPr>
        <p:blipFill rotWithShape="1">
          <a:blip r:embed="rId7">
            <a:alphaModFix/>
          </a:blip>
          <a:srcRect l="9269" r="11074"/>
          <a:stretch/>
        </p:blipFill>
        <p:spPr>
          <a:xfrm>
            <a:off x="8911850" y="3590536"/>
            <a:ext cx="2874102" cy="2208027"/>
          </a:xfrm>
          <a:prstGeom prst="rect">
            <a:avLst/>
          </a:prstGeom>
          <a:noFill/>
          <a:ln>
            <a:noFill/>
          </a:ln>
        </p:spPr>
      </p:pic>
      <p:pic>
        <p:nvPicPr>
          <p:cNvPr id="23" name="Google Shape;239;p28"/>
          <p:cNvPicPr preferRelativeResize="0">
            <a:picLocks noChangeAspect="1"/>
          </p:cNvPicPr>
          <p:nvPr/>
        </p:nvPicPr>
        <p:blipFill>
          <a:blip r:embed="rId8">
            <a:alphaModFix/>
          </a:blip>
          <a:stretch>
            <a:fillRect/>
          </a:stretch>
        </p:blipFill>
        <p:spPr>
          <a:xfrm>
            <a:off x="3632073" y="1355583"/>
            <a:ext cx="3286268" cy="2070338"/>
          </a:xfrm>
          <a:prstGeom prst="rect">
            <a:avLst/>
          </a:prstGeom>
          <a:noFill/>
          <a:ln>
            <a:noFill/>
          </a:ln>
        </p:spPr>
      </p:pic>
      <p:pic>
        <p:nvPicPr>
          <p:cNvPr id="24" name="Google Shape;249;p29"/>
          <p:cNvPicPr preferRelativeResize="0">
            <a:picLocks noChangeAspect="1"/>
          </p:cNvPicPr>
          <p:nvPr/>
        </p:nvPicPr>
        <p:blipFill>
          <a:blip r:embed="rId9">
            <a:alphaModFix/>
          </a:blip>
          <a:stretch>
            <a:fillRect/>
          </a:stretch>
        </p:blipFill>
        <p:spPr>
          <a:xfrm>
            <a:off x="7767457" y="1359594"/>
            <a:ext cx="3414960" cy="2066327"/>
          </a:xfrm>
          <a:prstGeom prst="rect">
            <a:avLst/>
          </a:prstGeom>
          <a:noFill/>
          <a:ln>
            <a:noFill/>
          </a:ln>
        </p:spPr>
      </p:pic>
    </p:spTree>
    <p:extLst>
      <p:ext uri="{BB962C8B-B14F-4D97-AF65-F5344CB8AC3E}">
        <p14:creationId xmlns:p14="http://schemas.microsoft.com/office/powerpoint/2010/main" val="2494316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D0C7-C1F6-4276-B361-38C2C17AA22A}"/>
              </a:ext>
            </a:extLst>
          </p:cNvPr>
          <p:cNvSpPr>
            <a:spLocks noGrp="1"/>
          </p:cNvSpPr>
          <p:nvPr>
            <p:ph type="title"/>
          </p:nvPr>
        </p:nvSpPr>
        <p:spPr>
          <a:xfrm>
            <a:off x="2676938" y="365125"/>
            <a:ext cx="8676861" cy="1325563"/>
          </a:xfrm>
        </p:spPr>
        <p:txBody>
          <a:bodyPr>
            <a:normAutofit fontScale="90000"/>
          </a:bodyPr>
          <a:lstStyle/>
          <a:p>
            <a:pPr algn="ctr"/>
            <a:r>
              <a:rPr lang="en-GB" dirty="0"/>
              <a:t/>
            </a:r>
            <a:br>
              <a:rPr lang="en-GB" dirty="0"/>
            </a:br>
            <a:r>
              <a:rPr lang="en-GB" dirty="0"/>
              <a:t/>
            </a:r>
            <a:br>
              <a:rPr lang="en-GB" dirty="0"/>
            </a:br>
            <a:r>
              <a:rPr lang="en-US" dirty="0">
                <a:solidFill>
                  <a:srgbClr val="C5DF9F"/>
                </a:solidFill>
              </a:rPr>
              <a:t/>
            </a:r>
            <a:br>
              <a:rPr lang="en-US" dirty="0">
                <a:solidFill>
                  <a:srgbClr val="C5DF9F"/>
                </a:solidFill>
              </a:rPr>
            </a:br>
            <a:endParaRPr lang="en-GB" dirty="0"/>
          </a:p>
        </p:txBody>
      </p:sp>
      <p:pic>
        <p:nvPicPr>
          <p:cNvPr id="4" name="Content Placeholder 3">
            <a:extLst>
              <a:ext uri="{FF2B5EF4-FFF2-40B4-BE49-F238E27FC236}">
                <a16:creationId xmlns:a16="http://schemas.microsoft.com/office/drawing/2014/main" id="{F586B869-64C1-475B-BAD4-E50DA6ED6AF9}"/>
              </a:ext>
            </a:extLst>
          </p:cNvPr>
          <p:cNvPicPr>
            <a:picLocks noGrp="1" noChangeAspect="1"/>
          </p:cNvPicPr>
          <p:nvPr>
            <p:ph idx="1"/>
          </p:nvPr>
        </p:nvPicPr>
        <p:blipFill>
          <a:blip r:embed="rId2"/>
          <a:stretch>
            <a:fillRect/>
          </a:stretch>
        </p:blipFill>
        <p:spPr>
          <a:xfrm>
            <a:off x="0" y="0"/>
            <a:ext cx="2451652" cy="6858000"/>
          </a:xfrm>
          <a:prstGeom prst="rect">
            <a:avLst/>
          </a:prstGeom>
        </p:spPr>
      </p:pic>
      <p:pic>
        <p:nvPicPr>
          <p:cNvPr id="5" name="Picture 9" descr="UH_LOGO_BLACK_P_PRO.BLACK_CMYK_1115.ai">
            <a:extLst>
              <a:ext uri="{FF2B5EF4-FFF2-40B4-BE49-F238E27FC236}">
                <a16:creationId xmlns:a16="http://schemas.microsoft.com/office/drawing/2014/main" id="{3FB026DE-089E-4BEA-85CA-BFC185C01481}"/>
              </a:ext>
            </a:extLst>
          </p:cNvPr>
          <p:cNvPicPr>
            <a:picLocks noChangeAspect="1"/>
          </p:cNvPicPr>
          <p:nvPr/>
        </p:nvPicPr>
        <p:blipFill>
          <a:blip r:embed="rId3">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static.hobsons.co.uk/herts/usermedia/TEF/TEF%20Gold.png">
            <a:extLst>
              <a:ext uri="{FF2B5EF4-FFF2-40B4-BE49-F238E27FC236}">
                <a16:creationId xmlns:a16="http://schemas.microsoft.com/office/drawing/2014/main" id="{C651ED7C-D8F4-462C-ADE9-8101DB4BC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013273C4-60ED-41C8-93FB-A2DCE70B8AFF}"/>
              </a:ext>
            </a:extLst>
          </p:cNvPr>
          <p:cNvSpPr txBox="1">
            <a:spLocks/>
          </p:cNvSpPr>
          <p:nvPr/>
        </p:nvSpPr>
        <p:spPr>
          <a:xfrm>
            <a:off x="2761421" y="-100924"/>
            <a:ext cx="91440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rial MT Lt"/>
                <a:ea typeface="+mj-ea"/>
                <a:cs typeface="Arial MT Lt"/>
              </a:rPr>
              <a:t/>
            </a:r>
            <a:br>
              <a:rPr kumimoji="0" lang="en-GB" sz="4400" b="0" i="0" u="none" strike="noStrike" kern="1200" cap="none" spc="0" normalizeH="0" baseline="0" noProof="0" dirty="0">
                <a:ln>
                  <a:noFill/>
                </a:ln>
                <a:solidFill>
                  <a:prstClr val="black"/>
                </a:solidFill>
                <a:effectLst/>
                <a:uLnTx/>
                <a:uFillTx/>
                <a:latin typeface="Arial MT Lt"/>
                <a:ea typeface="+mj-ea"/>
                <a:cs typeface="Arial MT Lt"/>
              </a:rPr>
            </a:b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 Experience</a:t>
            </a:r>
          </a:p>
        </p:txBody>
      </p:sp>
      <p:sp>
        <p:nvSpPr>
          <p:cNvPr id="8" name="Content Placeholder 2">
            <a:extLst>
              <a:ext uri="{FF2B5EF4-FFF2-40B4-BE49-F238E27FC236}">
                <a16:creationId xmlns:a16="http://schemas.microsoft.com/office/drawing/2014/main" id="{058AAF3F-4DD2-44CF-A931-A03F07BDF84E}"/>
              </a:ext>
            </a:extLst>
          </p:cNvPr>
          <p:cNvSpPr txBox="1">
            <a:spLocks/>
          </p:cNvSpPr>
          <p:nvPr/>
        </p:nvSpPr>
        <p:spPr>
          <a:xfrm>
            <a:off x="2782957" y="2184140"/>
            <a:ext cx="8919431" cy="2989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endParaRPr kumimoji="0" lang="en-GB" altLang="en-US" sz="2358" b="1" i="0" u="none" strike="noStrike" kern="1200" cap="none" spc="0" normalizeH="0" baseline="0" noProof="0" dirty="0">
              <a:ln>
                <a:noFill/>
              </a:ln>
              <a:solidFill>
                <a:prstClr val="black"/>
              </a:solidFill>
              <a:effectLst/>
              <a:uLnTx/>
              <a:uFillTx/>
              <a:latin typeface="Arial" panose="020B0604020202020204" pitchFamily="34" charset="0"/>
              <a:ea typeface="Arial MT Lt" charset="0"/>
              <a:cs typeface="Arial" panose="020B0604020202020204" pitchFamily="34" charset="0"/>
            </a:endParaRPr>
          </a:p>
        </p:txBody>
      </p:sp>
      <p:pic>
        <p:nvPicPr>
          <p:cNvPr id="12" name="Picture 3">
            <a:extLst>
              <a:ext uri="{FF2B5EF4-FFF2-40B4-BE49-F238E27FC236}">
                <a16:creationId xmlns:a16="http://schemas.microsoft.com/office/drawing/2014/main" id="{C1EB4FF2-39C7-4E21-A533-D43A6AF8F9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139043" y="1690688"/>
            <a:ext cx="2658121" cy="177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ED85353B-8960-42B8-AE7F-C6488C246832}"/>
              </a:ext>
            </a:extLst>
          </p:cNvPr>
          <p:cNvPicPr>
            <a:picLocks noChangeAspect="1"/>
          </p:cNvPicPr>
          <p:nvPr/>
        </p:nvPicPr>
        <p:blipFill rotWithShape="1">
          <a:blip r:embed="rId6">
            <a:extLst>
              <a:ext uri="{28A0092B-C50C-407E-A947-70E740481C1C}">
                <a14:useLocalDpi xmlns:a14="http://schemas.microsoft.com/office/drawing/2010/main" val="0"/>
              </a:ext>
            </a:extLst>
          </a:blip>
          <a:srcRect t="1768"/>
          <a:stretch/>
        </p:blipFill>
        <p:spPr bwMode="auto">
          <a:xfrm>
            <a:off x="5339727" y="3569449"/>
            <a:ext cx="4171806" cy="178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BB0540FC-33EC-4F92-BD83-4E7DEB6C59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5239"/>
          <a:stretch/>
        </p:blipFill>
        <p:spPr bwMode="auto">
          <a:xfrm>
            <a:off x="9897748" y="1624148"/>
            <a:ext cx="2069414" cy="322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a:extLst>
              <a:ext uri="{FF2B5EF4-FFF2-40B4-BE49-F238E27FC236}">
                <a16:creationId xmlns:a16="http://schemas.microsoft.com/office/drawing/2014/main" id="{7B121F2E-B98A-4839-AC67-ADF1AD3C978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82695" y="1690688"/>
            <a:ext cx="1772081" cy="177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Content Placeholder 3">
            <a:extLst>
              <a:ext uri="{FF2B5EF4-FFF2-40B4-BE49-F238E27FC236}">
                <a16:creationId xmlns:a16="http://schemas.microsoft.com/office/drawing/2014/main" id="{F3F74C95-843E-4A17-94E6-09C2C917B6FD}"/>
              </a:ext>
            </a:extLst>
          </p:cNvPr>
          <p:cNvPicPr>
            <a:picLocks noChangeAspect="1"/>
          </p:cNvPicPr>
          <p:nvPr/>
        </p:nvPicPr>
        <p:blipFill>
          <a:blip r:embed="rId9"/>
          <a:stretch>
            <a:fillRect/>
          </a:stretch>
        </p:blipFill>
        <p:spPr>
          <a:xfrm>
            <a:off x="0" y="0"/>
            <a:ext cx="2597426" cy="68580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97602" y="1624148"/>
            <a:ext cx="2155910" cy="3233864"/>
          </a:xfrm>
          <a:prstGeom prst="rect">
            <a:avLst/>
          </a:prstGeom>
        </p:spPr>
      </p:pic>
    </p:spTree>
    <p:extLst>
      <p:ext uri="{BB962C8B-B14F-4D97-AF65-F5344CB8AC3E}">
        <p14:creationId xmlns:p14="http://schemas.microsoft.com/office/powerpoint/2010/main" val="4284120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68B618-1279-4CD5-95CA-D0432F878044}"/>
              </a:ext>
            </a:extLst>
          </p:cNvPr>
          <p:cNvSpPr/>
          <p:nvPr/>
        </p:nvSpPr>
        <p:spPr>
          <a:xfrm>
            <a:off x="2772315" y="305400"/>
            <a:ext cx="9144000" cy="140426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6089" rtl="0" eaLnBrk="1" fontAlgn="auto" latinLnBrk="0" hangingPunct="1">
              <a:lnSpc>
                <a:spcPct val="100000"/>
              </a:lnSpc>
              <a:spcBef>
                <a:spcPts val="0"/>
              </a:spcBef>
              <a:spcAft>
                <a:spcPts val="0"/>
              </a:spcAft>
              <a:buClrTx/>
              <a:buSzTx/>
              <a:buFontTx/>
              <a:buNone/>
              <a:tabLst/>
              <a:defRPr/>
            </a:pPr>
            <a:endParaRPr kumimoji="0" lang="en-US" sz="1540" b="0" i="0" u="none" strike="noStrike" kern="1200" cap="none" spc="0" normalizeH="0" baseline="0" noProof="0" dirty="0">
              <a:ln>
                <a:noFill/>
              </a:ln>
              <a:solidFill>
                <a:srgbClr val="91C849"/>
              </a:solidFill>
              <a:effectLst/>
              <a:uLnTx/>
              <a:uFillTx/>
              <a:latin typeface="Calibri"/>
              <a:ea typeface="+mn-ea"/>
              <a:cs typeface="+mn-cs"/>
            </a:endParaRPr>
          </a:p>
        </p:txBody>
      </p:sp>
      <p:sp>
        <p:nvSpPr>
          <p:cNvPr id="2" name="Title 1">
            <a:extLst>
              <a:ext uri="{FF2B5EF4-FFF2-40B4-BE49-F238E27FC236}">
                <a16:creationId xmlns:a16="http://schemas.microsoft.com/office/drawing/2014/main" id="{95B0EDCC-99D7-4D33-A1D3-9903EA8B922C}"/>
              </a:ext>
            </a:extLst>
          </p:cNvPr>
          <p:cNvSpPr>
            <a:spLocks noGrp="1"/>
          </p:cNvSpPr>
          <p:nvPr>
            <p:ph type="title"/>
          </p:nvPr>
        </p:nvSpPr>
        <p:spPr>
          <a:xfrm>
            <a:off x="2997525" y="637465"/>
            <a:ext cx="8230007" cy="1177461"/>
          </a:xfrm>
        </p:spPr>
        <p:txBody>
          <a:bodyPr rtlCol="0">
            <a:normAutofit fontScale="90000"/>
          </a:bodyPr>
          <a:lstStyle/>
          <a:p>
            <a:pPr algn="ctr" defTabSz="446089">
              <a:defRPr/>
            </a:pPr>
            <a:r>
              <a:rPr lang="en-GB" sz="4900" b="1" dirty="0">
                <a:solidFill>
                  <a:schemeClr val="bg1"/>
                </a:solidFill>
                <a:latin typeface="Arial MT Lt"/>
              </a:rPr>
              <a:t>Student Finance </a:t>
            </a:r>
            <a:r>
              <a:rPr lang="en-US" dirty="0">
                <a:solidFill>
                  <a:srgbClr val="C5DF9F"/>
                </a:solidFill>
                <a:ea typeface="+mj-ea"/>
              </a:rPr>
              <a:t/>
            </a:r>
            <a:br>
              <a:rPr lang="en-US" dirty="0">
                <a:solidFill>
                  <a:srgbClr val="C5DF9F"/>
                </a:solidFill>
                <a:ea typeface="+mj-ea"/>
              </a:rPr>
            </a:br>
            <a:endParaRPr lang="en-US" dirty="0">
              <a:ea typeface="+mj-ea"/>
            </a:endParaRPr>
          </a:p>
        </p:txBody>
      </p:sp>
      <p:sp>
        <p:nvSpPr>
          <p:cNvPr id="28676" name="Content Placeholder 2">
            <a:extLst>
              <a:ext uri="{FF2B5EF4-FFF2-40B4-BE49-F238E27FC236}">
                <a16:creationId xmlns:a16="http://schemas.microsoft.com/office/drawing/2014/main" id="{E9B4FBA8-59E5-4C12-A264-DAFF4BEFBA27}"/>
              </a:ext>
            </a:extLst>
          </p:cNvPr>
          <p:cNvSpPr>
            <a:spLocks noGrp="1"/>
          </p:cNvSpPr>
          <p:nvPr>
            <p:ph idx="1"/>
          </p:nvPr>
        </p:nvSpPr>
        <p:spPr>
          <a:xfrm>
            <a:off x="1772534" y="2088568"/>
            <a:ext cx="8416065" cy="4464032"/>
          </a:xfrm>
        </p:spPr>
        <p:txBody>
          <a:bodyPr/>
          <a:lstStyle/>
          <a:p>
            <a:pPr defTabSz="390243">
              <a:defRPr/>
            </a:pPr>
            <a:endParaRPr lang="en-GB" sz="2395" b="1" dirty="0">
              <a:latin typeface="Arial" panose="020B0604020202020204" pitchFamily="34" charset="0"/>
              <a:ea typeface="ＭＳ Ｐゴシック" panose="020B0600070205080204" pitchFamily="34" charset="-128"/>
              <a:cs typeface="Arial" panose="020B0604020202020204" pitchFamily="34" charset="0"/>
            </a:endParaRPr>
          </a:p>
          <a:p>
            <a:pPr marL="0" indent="0" defTabSz="390243">
              <a:buNone/>
              <a:defRPr/>
            </a:pPr>
            <a:endParaRPr lang="en-GB" sz="2395" b="1" dirty="0">
              <a:ea typeface="ＭＳ Ｐゴシック" panose="020B0600070205080204" pitchFamily="34" charset="-128"/>
            </a:endParaRPr>
          </a:p>
        </p:txBody>
      </p:sp>
      <p:sp>
        <p:nvSpPr>
          <p:cNvPr id="4" name="TextBox 3">
            <a:extLst>
              <a:ext uri="{FF2B5EF4-FFF2-40B4-BE49-F238E27FC236}">
                <a16:creationId xmlns:a16="http://schemas.microsoft.com/office/drawing/2014/main" id="{BA6BECE7-294A-40BD-ACA4-89DFD65F36EB}"/>
              </a:ext>
            </a:extLst>
          </p:cNvPr>
          <p:cNvSpPr txBox="1"/>
          <p:nvPr/>
        </p:nvSpPr>
        <p:spPr>
          <a:xfrm>
            <a:off x="3229312" y="1797966"/>
            <a:ext cx="823000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Finance available to cover </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tuition fee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living costs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whilst studying at university.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Tuition fee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Paid directly to the university for each year of study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Maintenance loan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Paid into student’s bank account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Amount received will be based on household income and where student lives whilst studying</a:t>
            </a:r>
          </a:p>
        </p:txBody>
      </p:sp>
      <p:pic>
        <p:nvPicPr>
          <p:cNvPr id="9" name="Picture 8">
            <a:extLst>
              <a:ext uri="{FF2B5EF4-FFF2-40B4-BE49-F238E27FC236}">
                <a16:creationId xmlns:a16="http://schemas.microsoft.com/office/drawing/2014/main" id="{80856557-08D9-43AC-9A5B-25811C47C7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451652" cy="6858000"/>
          </a:xfrm>
          <a:prstGeom prst="rect">
            <a:avLst/>
          </a:prstGeom>
        </p:spPr>
      </p:pic>
      <p:pic>
        <p:nvPicPr>
          <p:cNvPr id="10" name="Picture 2" descr="https://static.hobsons.co.uk/herts/usermedia/TEF/TEF%20Gold.png">
            <a:extLst>
              <a:ext uri="{FF2B5EF4-FFF2-40B4-BE49-F238E27FC236}">
                <a16:creationId xmlns:a16="http://schemas.microsoft.com/office/drawing/2014/main" id="{E2644C92-0F3E-4096-BA6E-99C8D60C6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UH_LOGO_BLACK_P_PRO.BLACK_CMYK_1115.ai">
            <a:extLst>
              <a:ext uri="{FF2B5EF4-FFF2-40B4-BE49-F238E27FC236}">
                <a16:creationId xmlns:a16="http://schemas.microsoft.com/office/drawing/2014/main" id="{4F3B68B6-DE9A-4DE2-BD56-A86CAEED2439}"/>
              </a:ext>
            </a:extLst>
          </p:cNvPr>
          <p:cNvPicPr>
            <a:picLocks noChangeAspect="1"/>
          </p:cNvPicPr>
          <p:nvPr/>
        </p:nvPicPr>
        <p:blipFill>
          <a:blip r:embed="rId5">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271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9"/>
          <p:cNvGrpSpPr/>
          <p:nvPr/>
        </p:nvGrpSpPr>
        <p:grpSpPr>
          <a:xfrm>
            <a:off x="2570784" y="1386014"/>
            <a:ext cx="5468926" cy="1323094"/>
            <a:chOff x="1353532" y="1325947"/>
            <a:chExt cx="5470350" cy="1323439"/>
          </a:xfrm>
        </p:grpSpPr>
        <p:grpSp>
          <p:nvGrpSpPr>
            <p:cNvPr id="4" name="Group 101"/>
            <p:cNvGrpSpPr/>
            <p:nvPr/>
          </p:nvGrpSpPr>
          <p:grpSpPr>
            <a:xfrm>
              <a:off x="1353532" y="1651520"/>
              <a:ext cx="4768971" cy="724398"/>
              <a:chOff x="1426023" y="1285709"/>
              <a:chExt cx="3776353" cy="724398"/>
            </a:xfrm>
            <a:solidFill>
              <a:srgbClr val="1983AE"/>
            </a:solidFill>
          </p:grpSpPr>
          <p:sp>
            <p:nvSpPr>
              <p:cNvPr id="10" name="Rounded Rectangle 9"/>
              <p:cNvSpPr/>
              <p:nvPr/>
            </p:nvSpPr>
            <p:spPr>
              <a:xfrm>
                <a:off x="1426023" y="1285709"/>
                <a:ext cx="3776353" cy="724398"/>
              </a:xfrm>
              <a:prstGeom prst="roundRect">
                <a:avLst/>
              </a:prstGeom>
              <a:grp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870190" y="1320530"/>
                <a:ext cx="2921330" cy="677108"/>
              </a:xfrm>
              <a:prstGeom prst="rect">
                <a:avLst/>
              </a:prstGeom>
              <a:noFill/>
              <a:ln>
                <a:noFill/>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99"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Parental home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Live at home while you study</a:t>
                </a:r>
              </a:p>
            </p:txBody>
          </p:sp>
        </p:grpSp>
        <p:grpSp>
          <p:nvGrpSpPr>
            <p:cNvPr id="5" name="Group 81"/>
            <p:cNvGrpSpPr/>
            <p:nvPr/>
          </p:nvGrpSpPr>
          <p:grpSpPr>
            <a:xfrm>
              <a:off x="5443928" y="1325947"/>
              <a:ext cx="1379954" cy="1323439"/>
              <a:chOff x="5444344" y="1282884"/>
              <a:chExt cx="1379538" cy="1323040"/>
            </a:xfrm>
          </p:grpSpPr>
          <p:grpSp>
            <p:nvGrpSpPr>
              <p:cNvPr id="6" name="Group 94"/>
              <p:cNvGrpSpPr>
                <a:grpSpLocks/>
              </p:cNvGrpSpPr>
              <p:nvPr/>
            </p:nvGrpSpPr>
            <p:grpSpPr bwMode="auto">
              <a:xfrm>
                <a:off x="5444344" y="1405719"/>
                <a:ext cx="1379538" cy="1132763"/>
                <a:chOff x="-2002026" y="1"/>
                <a:chExt cx="1219303" cy="1000552"/>
              </a:xfrm>
            </p:grpSpPr>
            <p:sp>
              <p:nvSpPr>
                <p:cNvPr id="8" name="Oval 7"/>
                <p:cNvSpPr/>
                <p:nvPr/>
              </p:nvSpPr>
              <p:spPr bwMode="auto">
                <a:xfrm>
                  <a:off x="-1893319" y="1"/>
                  <a:ext cx="1001193" cy="1000552"/>
                </a:xfrm>
                <a:prstGeom prst="ellipse">
                  <a:avLst/>
                </a:prstGeom>
                <a:solidFill>
                  <a:schemeClr val="bg1"/>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93"/>
                <p:cNvSpPr txBox="1">
                  <a:spLocks noChangeArrowheads="1"/>
                </p:cNvSpPr>
                <p:nvPr/>
              </p:nvSpPr>
              <p:spPr bwMode="auto">
                <a:xfrm>
                  <a:off x="-2002026" y="148037"/>
                  <a:ext cx="1219303" cy="680014"/>
                </a:xfrm>
                <a:prstGeom prst="rect">
                  <a:avLst/>
                </a:prstGeom>
                <a:noFill/>
                <a:ln w="38100">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99" b="1" i="0" u="none" strike="noStrike" kern="1200" cap="none" spc="0" normalizeH="0" baseline="0" noProof="0" dirty="0">
                      <a:ln>
                        <a:noFill/>
                      </a:ln>
                      <a:solidFill>
                        <a:prstClr val="black"/>
                      </a:solidFill>
                      <a:effectLst/>
                      <a:uLnTx/>
                      <a:uFillTx/>
                      <a:latin typeface="Calibri"/>
                      <a:ea typeface="+mn-ea"/>
                      <a:cs typeface="Arial" pitchFamily="34"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99" b="1" i="0" u="none" strike="noStrike" kern="1200" cap="none" spc="0" normalizeH="0" baseline="0" noProof="0" dirty="0">
                      <a:ln>
                        <a:noFill/>
                      </a:ln>
                      <a:solidFill>
                        <a:prstClr val="black"/>
                      </a:solidFill>
                      <a:effectLst/>
                      <a:uLnTx/>
                      <a:uFillTx/>
                      <a:latin typeface="Calibri"/>
                      <a:ea typeface="+mn-ea"/>
                      <a:cs typeface="Arial" pitchFamily="34" charset="0"/>
                    </a:rPr>
                    <a:t>£7,529</a:t>
                  </a:r>
                </a:p>
              </p:txBody>
            </p:sp>
          </p:grpSp>
          <p:sp>
            <p:nvSpPr>
              <p:cNvPr id="7" name="TextBox 6"/>
              <p:cNvSpPr txBox="1"/>
              <p:nvPr/>
            </p:nvSpPr>
            <p:spPr>
              <a:xfrm>
                <a:off x="5773001" y="1282884"/>
                <a:ext cx="184675" cy="13230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998" b="1" i="0" u="none" strike="noStrike" kern="1200" cap="none" spc="0" normalizeH="0" baseline="0" noProof="0" dirty="0">
                  <a:ln>
                    <a:noFill/>
                  </a:ln>
                  <a:solidFill>
                    <a:srgbClr val="1983AE">
                      <a:alpha val="20000"/>
                    </a:srgbClr>
                  </a:solidFill>
                  <a:effectLst/>
                  <a:uLnTx/>
                  <a:uFillTx/>
                  <a:latin typeface="Arial" pitchFamily="34" charset="0"/>
                  <a:ea typeface="+mn-ea"/>
                  <a:cs typeface="Arial" pitchFamily="34" charset="0"/>
                </a:endParaRPr>
              </a:p>
            </p:txBody>
          </p:sp>
        </p:grpSp>
      </p:grpSp>
      <p:grpSp>
        <p:nvGrpSpPr>
          <p:cNvPr id="23" name="Group 39"/>
          <p:cNvGrpSpPr/>
          <p:nvPr/>
        </p:nvGrpSpPr>
        <p:grpSpPr>
          <a:xfrm>
            <a:off x="2570784" y="2681820"/>
            <a:ext cx="5468926" cy="1323094"/>
            <a:chOff x="1353532" y="1325947"/>
            <a:chExt cx="5470350" cy="1323439"/>
          </a:xfrm>
        </p:grpSpPr>
        <p:grpSp>
          <p:nvGrpSpPr>
            <p:cNvPr id="24" name="Group 101"/>
            <p:cNvGrpSpPr/>
            <p:nvPr/>
          </p:nvGrpSpPr>
          <p:grpSpPr>
            <a:xfrm>
              <a:off x="1353532" y="1651520"/>
              <a:ext cx="4768971" cy="724398"/>
              <a:chOff x="1426023" y="1285709"/>
              <a:chExt cx="3776353" cy="724398"/>
            </a:xfrm>
            <a:solidFill>
              <a:srgbClr val="1983AE"/>
            </a:solidFill>
          </p:grpSpPr>
          <p:sp>
            <p:nvSpPr>
              <p:cNvPr id="30" name="Rounded Rectangle 29"/>
              <p:cNvSpPr/>
              <p:nvPr/>
            </p:nvSpPr>
            <p:spPr>
              <a:xfrm>
                <a:off x="1426023" y="1285709"/>
                <a:ext cx="3776353" cy="724398"/>
              </a:xfrm>
              <a:prstGeom prst="roundRect">
                <a:avLst/>
              </a:prstGeom>
              <a:grp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1870190" y="1320530"/>
                <a:ext cx="2921330" cy="677108"/>
              </a:xfrm>
              <a:prstGeom prst="rect">
                <a:avLst/>
              </a:prstGeom>
              <a:noFill/>
              <a:ln>
                <a:noFill/>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99"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Living away from home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Outside of London</a:t>
                </a:r>
              </a:p>
            </p:txBody>
          </p:sp>
        </p:grpSp>
        <p:grpSp>
          <p:nvGrpSpPr>
            <p:cNvPr id="25" name="Group 81"/>
            <p:cNvGrpSpPr/>
            <p:nvPr/>
          </p:nvGrpSpPr>
          <p:grpSpPr>
            <a:xfrm>
              <a:off x="5443928" y="1325947"/>
              <a:ext cx="1379954" cy="1323439"/>
              <a:chOff x="5444344" y="1282884"/>
              <a:chExt cx="1379538" cy="1323040"/>
            </a:xfrm>
          </p:grpSpPr>
          <p:grpSp>
            <p:nvGrpSpPr>
              <p:cNvPr id="26" name="Group 94"/>
              <p:cNvGrpSpPr>
                <a:grpSpLocks/>
              </p:cNvGrpSpPr>
              <p:nvPr/>
            </p:nvGrpSpPr>
            <p:grpSpPr bwMode="auto">
              <a:xfrm>
                <a:off x="5444344" y="1405719"/>
                <a:ext cx="1379538" cy="1132763"/>
                <a:chOff x="-2002026" y="1"/>
                <a:chExt cx="1219303" cy="1000552"/>
              </a:xfrm>
            </p:grpSpPr>
            <p:sp>
              <p:nvSpPr>
                <p:cNvPr id="28" name="Oval 27"/>
                <p:cNvSpPr/>
                <p:nvPr/>
              </p:nvSpPr>
              <p:spPr bwMode="auto">
                <a:xfrm>
                  <a:off x="-1893319" y="1"/>
                  <a:ext cx="1001193" cy="1000552"/>
                </a:xfrm>
                <a:prstGeom prst="ellipse">
                  <a:avLst/>
                </a:prstGeom>
                <a:solidFill>
                  <a:schemeClr val="bg1"/>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93"/>
                <p:cNvSpPr txBox="1">
                  <a:spLocks noChangeArrowheads="1"/>
                </p:cNvSpPr>
                <p:nvPr/>
              </p:nvSpPr>
              <p:spPr bwMode="auto">
                <a:xfrm>
                  <a:off x="-2002026" y="148037"/>
                  <a:ext cx="1219303" cy="680014"/>
                </a:xfrm>
                <a:prstGeom prst="rect">
                  <a:avLst/>
                </a:prstGeom>
                <a:noFill/>
                <a:ln w="38100">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99" b="1" i="0" u="none" strike="noStrike" kern="1200" cap="none" spc="0" normalizeH="0" baseline="0" noProof="0" dirty="0">
                      <a:ln>
                        <a:noFill/>
                      </a:ln>
                      <a:solidFill>
                        <a:prstClr val="black"/>
                      </a:solidFill>
                      <a:effectLst/>
                      <a:uLnTx/>
                      <a:uFillTx/>
                      <a:latin typeface="Calibri"/>
                      <a:ea typeface="+mn-ea"/>
                      <a:cs typeface="Arial" pitchFamily="34"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99" b="1" i="0" u="none" strike="noStrike" kern="1200" cap="none" spc="0" normalizeH="0" baseline="0" noProof="0" dirty="0">
                      <a:ln>
                        <a:noFill/>
                      </a:ln>
                      <a:solidFill>
                        <a:prstClr val="black"/>
                      </a:solidFill>
                      <a:effectLst/>
                      <a:uLnTx/>
                      <a:uFillTx/>
                      <a:latin typeface="Calibri"/>
                      <a:ea typeface="+mn-ea"/>
                      <a:cs typeface="Arial" pitchFamily="34" charset="0"/>
                    </a:rPr>
                    <a:t>£8,944</a:t>
                  </a:r>
                </a:p>
              </p:txBody>
            </p:sp>
          </p:grpSp>
          <p:sp>
            <p:nvSpPr>
              <p:cNvPr id="27" name="TextBox 26"/>
              <p:cNvSpPr txBox="1"/>
              <p:nvPr/>
            </p:nvSpPr>
            <p:spPr>
              <a:xfrm>
                <a:off x="5773001" y="1282884"/>
                <a:ext cx="755107" cy="13230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998" b="1" i="0" u="none" strike="noStrike" kern="1200" cap="none" spc="0" normalizeH="0" baseline="0" noProof="0" dirty="0">
                    <a:ln>
                      <a:noFill/>
                    </a:ln>
                    <a:solidFill>
                      <a:srgbClr val="1983AE">
                        <a:alpha val="20000"/>
                      </a:srgbClr>
                    </a:solidFill>
                    <a:effectLst/>
                    <a:uLnTx/>
                    <a:uFillTx/>
                    <a:latin typeface="Arial" pitchFamily="34" charset="0"/>
                    <a:ea typeface="+mn-ea"/>
                    <a:cs typeface="Arial" pitchFamily="34" charset="0"/>
                  </a:rPr>
                  <a:t>0</a:t>
                </a:r>
              </a:p>
            </p:txBody>
          </p:sp>
        </p:grpSp>
      </p:grpSp>
      <p:sp>
        <p:nvSpPr>
          <p:cNvPr id="43" name="TextBox 14"/>
          <p:cNvSpPr txBox="1">
            <a:spLocks noChangeArrowheads="1"/>
          </p:cNvSpPr>
          <p:nvPr/>
        </p:nvSpPr>
        <p:spPr bwMode="auto">
          <a:xfrm>
            <a:off x="2568526" y="405451"/>
            <a:ext cx="5753190" cy="814176"/>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799" b="0" i="0" u="none" strike="noStrike" kern="1200" cap="none" spc="0" normalizeH="0" baseline="0" noProof="0" dirty="0">
                <a:ln>
                  <a:noFill/>
                </a:ln>
                <a:solidFill>
                  <a:srgbClr val="DD4814"/>
                </a:solidFill>
                <a:effectLst/>
                <a:uLnTx/>
                <a:uFillTx/>
                <a:latin typeface="Arial" pitchFamily="34" charset="0"/>
                <a:ea typeface="+mn-ea"/>
                <a:cs typeface="Arial" pitchFamily="34" charset="0"/>
              </a:rPr>
              <a:t>Maintenance Loan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999"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Maximum levels for 2019/20</a:t>
            </a:r>
          </a:p>
        </p:txBody>
      </p:sp>
      <p:grpSp>
        <p:nvGrpSpPr>
          <p:cNvPr id="44" name="Group 41"/>
          <p:cNvGrpSpPr/>
          <p:nvPr/>
        </p:nvGrpSpPr>
        <p:grpSpPr>
          <a:xfrm>
            <a:off x="2647499" y="3934585"/>
            <a:ext cx="7119953" cy="1323493"/>
            <a:chOff x="1314781" y="4078732"/>
            <a:chExt cx="7121807" cy="1323838"/>
          </a:xfrm>
        </p:grpSpPr>
        <p:grpSp>
          <p:nvGrpSpPr>
            <p:cNvPr id="45" name="Group 103"/>
            <p:cNvGrpSpPr/>
            <p:nvPr/>
          </p:nvGrpSpPr>
          <p:grpSpPr>
            <a:xfrm>
              <a:off x="1314781" y="4414517"/>
              <a:ext cx="6414088" cy="724398"/>
              <a:chOff x="1228664" y="3981183"/>
              <a:chExt cx="5379901" cy="724398"/>
            </a:xfrm>
            <a:solidFill>
              <a:srgbClr val="001F51"/>
            </a:solidFill>
          </p:grpSpPr>
          <p:sp>
            <p:nvSpPr>
              <p:cNvPr id="51" name="Rounded Rectangle 50"/>
              <p:cNvSpPr/>
              <p:nvPr/>
            </p:nvSpPr>
            <p:spPr>
              <a:xfrm>
                <a:off x="1228664" y="3981183"/>
                <a:ext cx="5345557" cy="724398"/>
              </a:xfrm>
              <a:prstGeom prst="roundRect">
                <a:avLst/>
              </a:prstGeom>
              <a:solidFill>
                <a:srgbClr val="1983AE"/>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a:xfrm>
                <a:off x="1744807" y="4010797"/>
                <a:ext cx="4863758" cy="677108"/>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99"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London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Live away from home &amp; study in London</a:t>
                </a:r>
              </a:p>
            </p:txBody>
          </p:sp>
        </p:grpSp>
        <p:grpSp>
          <p:nvGrpSpPr>
            <p:cNvPr id="46" name="Group 87"/>
            <p:cNvGrpSpPr/>
            <p:nvPr/>
          </p:nvGrpSpPr>
          <p:grpSpPr>
            <a:xfrm>
              <a:off x="7056634" y="4078732"/>
              <a:ext cx="1379954" cy="1323838"/>
              <a:chOff x="5444344" y="1282884"/>
              <a:chExt cx="1379538" cy="1323439"/>
            </a:xfrm>
          </p:grpSpPr>
          <p:grpSp>
            <p:nvGrpSpPr>
              <p:cNvPr id="47" name="Group 94"/>
              <p:cNvGrpSpPr>
                <a:grpSpLocks/>
              </p:cNvGrpSpPr>
              <p:nvPr/>
            </p:nvGrpSpPr>
            <p:grpSpPr bwMode="auto">
              <a:xfrm>
                <a:off x="5444344" y="1405721"/>
                <a:ext cx="1379538" cy="1132764"/>
                <a:chOff x="-2002026" y="1"/>
                <a:chExt cx="1219303" cy="1000552"/>
              </a:xfrm>
            </p:grpSpPr>
            <p:sp>
              <p:nvSpPr>
                <p:cNvPr id="49" name="Oval 48"/>
                <p:cNvSpPr/>
                <p:nvPr/>
              </p:nvSpPr>
              <p:spPr bwMode="auto">
                <a:xfrm>
                  <a:off x="-1893319" y="1"/>
                  <a:ext cx="1001193" cy="1000552"/>
                </a:xfrm>
                <a:prstGeom prst="ellipse">
                  <a:avLst/>
                </a:prstGeom>
                <a:solidFill>
                  <a:schemeClr val="bg1"/>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sp>
              <p:nvSpPr>
                <p:cNvPr id="50" name="TextBox 93"/>
                <p:cNvSpPr txBox="1">
                  <a:spLocks noChangeArrowheads="1"/>
                </p:cNvSpPr>
                <p:nvPr/>
              </p:nvSpPr>
              <p:spPr bwMode="auto">
                <a:xfrm>
                  <a:off x="-2002026" y="148036"/>
                  <a:ext cx="1219303" cy="652253"/>
                </a:xfrm>
                <a:prstGeom prst="rect">
                  <a:avLst/>
                </a:prstGeom>
                <a:noFill/>
                <a:ln w="38100">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99" b="1" i="0" u="none" strike="noStrike" kern="1200" cap="none" spc="0" normalizeH="0" baseline="0" noProof="0" dirty="0">
                      <a:ln>
                        <a:noFill/>
                      </a:ln>
                      <a:solidFill>
                        <a:prstClr val="black"/>
                      </a:solidFill>
                      <a:effectLst/>
                      <a:uLnTx/>
                      <a:uFillTx/>
                      <a:latin typeface="Calibri"/>
                      <a:ea typeface="+mn-ea"/>
                      <a:cs typeface="Arial" pitchFamily="34"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9" b="1" i="0" u="none" strike="noStrike" kern="1200" cap="none" spc="0" normalizeH="0" baseline="0" noProof="0" dirty="0">
                      <a:ln>
                        <a:noFill/>
                      </a:ln>
                      <a:solidFill>
                        <a:prstClr val="black"/>
                      </a:solidFill>
                      <a:effectLst/>
                      <a:uLnTx/>
                      <a:uFillTx/>
                      <a:latin typeface="Calibri"/>
                      <a:ea typeface="+mn-ea"/>
                      <a:cs typeface="Arial" pitchFamily="34" charset="0"/>
                    </a:rPr>
                    <a:t>£11,672</a:t>
                  </a:r>
                </a:p>
              </p:txBody>
            </p:sp>
          </p:grpSp>
          <p:sp>
            <p:nvSpPr>
              <p:cNvPr id="48" name="TextBox 47"/>
              <p:cNvSpPr txBox="1"/>
              <p:nvPr/>
            </p:nvSpPr>
            <p:spPr>
              <a:xfrm>
                <a:off x="5773002" y="1282884"/>
                <a:ext cx="75533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998" b="1" i="0" u="none" strike="noStrike" kern="1200" cap="none" spc="0" normalizeH="0" baseline="0" noProof="0" dirty="0">
                    <a:ln>
                      <a:noFill/>
                    </a:ln>
                    <a:solidFill>
                      <a:srgbClr val="1983AE">
                        <a:alpha val="20000"/>
                      </a:srgbClr>
                    </a:solidFill>
                    <a:effectLst/>
                    <a:uLnTx/>
                    <a:uFillTx/>
                    <a:latin typeface="Arial" pitchFamily="34" charset="0"/>
                    <a:ea typeface="+mn-ea"/>
                    <a:cs typeface="Arial" pitchFamily="34" charset="0"/>
                  </a:rPr>
                  <a:t>£</a:t>
                </a:r>
              </a:p>
            </p:txBody>
          </p:sp>
        </p:grpSp>
      </p:grpSp>
    </p:spTree>
    <p:extLst>
      <p:ext uri="{BB962C8B-B14F-4D97-AF65-F5344CB8AC3E}">
        <p14:creationId xmlns:p14="http://schemas.microsoft.com/office/powerpoint/2010/main" val="21008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784132" y="1446448"/>
          <a:ext cx="8623736" cy="3645620"/>
        </p:xfrm>
        <a:graphic>
          <a:graphicData uri="http://schemas.openxmlformats.org/drawingml/2006/table">
            <a:tbl>
              <a:tblPr firstRow="1" bandRow="1">
                <a:tableStyleId>{5C22544A-7EE6-4342-B048-85BDC9FD1C3A}</a:tableStyleId>
              </a:tblPr>
              <a:tblGrid>
                <a:gridCol w="2155934">
                  <a:extLst>
                    <a:ext uri="{9D8B030D-6E8A-4147-A177-3AD203B41FA5}">
                      <a16:colId xmlns:a16="http://schemas.microsoft.com/office/drawing/2014/main" val="20000"/>
                    </a:ext>
                  </a:extLst>
                </a:gridCol>
                <a:gridCol w="2155934">
                  <a:extLst>
                    <a:ext uri="{9D8B030D-6E8A-4147-A177-3AD203B41FA5}">
                      <a16:colId xmlns:a16="http://schemas.microsoft.com/office/drawing/2014/main" val="20001"/>
                    </a:ext>
                  </a:extLst>
                </a:gridCol>
                <a:gridCol w="2155934">
                  <a:extLst>
                    <a:ext uri="{9D8B030D-6E8A-4147-A177-3AD203B41FA5}">
                      <a16:colId xmlns:a16="http://schemas.microsoft.com/office/drawing/2014/main" val="20002"/>
                    </a:ext>
                  </a:extLst>
                </a:gridCol>
                <a:gridCol w="2155934">
                  <a:extLst>
                    <a:ext uri="{9D8B030D-6E8A-4147-A177-3AD203B41FA5}">
                      <a16:colId xmlns:a16="http://schemas.microsoft.com/office/drawing/2014/main" val="20003"/>
                    </a:ext>
                  </a:extLst>
                </a:gridCol>
              </a:tblGrid>
              <a:tr h="735461">
                <a:tc>
                  <a:txBody>
                    <a:bodyPr/>
                    <a:lstStyle/>
                    <a:p>
                      <a:pPr algn="ctr"/>
                      <a:r>
                        <a:rPr lang="en-GB" sz="2000" b="0" dirty="0">
                          <a:solidFill>
                            <a:schemeClr val="bg1"/>
                          </a:solidFill>
                          <a:latin typeface="Arial" pitchFamily="34" charset="0"/>
                          <a:cs typeface="Arial" pitchFamily="34" charset="0"/>
                        </a:rPr>
                        <a:t>Household Income </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060"/>
                    </a:solidFill>
                  </a:tcPr>
                </a:tc>
                <a:tc>
                  <a:txBody>
                    <a:bodyPr/>
                    <a:lstStyle/>
                    <a:p>
                      <a:pPr algn="ctr"/>
                      <a:r>
                        <a:rPr lang="en-GB" sz="2000" b="0" baseline="0" dirty="0">
                          <a:solidFill>
                            <a:schemeClr val="bg1"/>
                          </a:solidFill>
                          <a:latin typeface="Arial" pitchFamily="34" charset="0"/>
                          <a:cs typeface="Arial" pitchFamily="34" charset="0"/>
                        </a:rPr>
                        <a:t>Home </a:t>
                      </a:r>
                    </a:p>
                    <a:p>
                      <a:pPr algn="ctr"/>
                      <a:r>
                        <a:rPr lang="en-GB" sz="1800" b="0" baseline="0" dirty="0">
                          <a:solidFill>
                            <a:schemeClr val="bg1"/>
                          </a:solidFill>
                          <a:latin typeface="Arial" pitchFamily="34" charset="0"/>
                          <a:cs typeface="Arial" pitchFamily="34" charset="0"/>
                        </a:rPr>
                        <a:t>(£58,215)</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060"/>
                    </a:solidFill>
                  </a:tcPr>
                </a:tc>
                <a:tc>
                  <a:txBody>
                    <a:bodyPr/>
                    <a:lstStyle/>
                    <a:p>
                      <a:pPr algn="ctr"/>
                      <a:r>
                        <a:rPr lang="en-GB" sz="2000" b="0" baseline="0" dirty="0">
                          <a:solidFill>
                            <a:schemeClr val="bg1"/>
                          </a:solidFill>
                          <a:latin typeface="Arial" pitchFamily="34" charset="0"/>
                          <a:cs typeface="Arial" pitchFamily="34" charset="0"/>
                        </a:rPr>
                        <a:t>Elsewhere </a:t>
                      </a:r>
                      <a:r>
                        <a:rPr lang="en-GB" sz="1800" b="0" baseline="0" dirty="0">
                          <a:solidFill>
                            <a:schemeClr val="bg1"/>
                          </a:solidFill>
                          <a:latin typeface="Arial" pitchFamily="34" charset="0"/>
                          <a:cs typeface="Arial" pitchFamily="34" charset="0"/>
                        </a:rPr>
                        <a:t>(62,212)</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060"/>
                    </a:solidFill>
                  </a:tcPr>
                </a:tc>
                <a:tc>
                  <a:txBody>
                    <a:bodyPr/>
                    <a:lstStyle/>
                    <a:p>
                      <a:pPr algn="ctr"/>
                      <a:r>
                        <a:rPr lang="en-GB" sz="2000" b="0" dirty="0">
                          <a:solidFill>
                            <a:schemeClr val="bg1"/>
                          </a:solidFill>
                          <a:latin typeface="Arial" pitchFamily="34" charset="0"/>
                          <a:cs typeface="Arial" pitchFamily="34" charset="0"/>
                        </a:rPr>
                        <a:t>London </a:t>
                      </a:r>
                    </a:p>
                    <a:p>
                      <a:pPr algn="ctr"/>
                      <a:r>
                        <a:rPr lang="en-GB" sz="1800" b="0" dirty="0">
                          <a:solidFill>
                            <a:schemeClr val="bg1"/>
                          </a:solidFill>
                          <a:latin typeface="Arial" pitchFamily="34" charset="0"/>
                          <a:cs typeface="Arial" pitchFamily="34" charset="0"/>
                        </a:rPr>
                        <a:t>(£69,888)</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415737">
                <a:tc>
                  <a:txBody>
                    <a:bodyPr/>
                    <a:lstStyle/>
                    <a:p>
                      <a:r>
                        <a:rPr lang="en-GB" sz="2000" b="0" dirty="0">
                          <a:solidFill>
                            <a:schemeClr val="tx1"/>
                          </a:solidFill>
                          <a:latin typeface="Arial" pitchFamily="34" charset="0"/>
                          <a:cs typeface="Arial" pitchFamily="34" charset="0"/>
                        </a:rPr>
                        <a:t>£25,000 &amp; under</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sz="2000" b="0" dirty="0">
                          <a:solidFill>
                            <a:schemeClr val="tx1"/>
                          </a:solidFill>
                          <a:latin typeface="Arial" pitchFamily="34" charset="0"/>
                          <a:cs typeface="Arial" pitchFamily="34" charset="0"/>
                        </a:rPr>
                        <a:t>£7,529</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sz="2000" b="0" dirty="0">
                          <a:solidFill>
                            <a:schemeClr val="tx1"/>
                          </a:solidFill>
                          <a:latin typeface="Arial" pitchFamily="34" charset="0"/>
                          <a:cs typeface="Arial" pitchFamily="34" charset="0"/>
                        </a:rPr>
                        <a:t>£8,944</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sz="2000" b="0" dirty="0">
                          <a:solidFill>
                            <a:schemeClr val="tx1"/>
                          </a:solidFill>
                          <a:latin typeface="Arial" pitchFamily="34" charset="0"/>
                          <a:cs typeface="Arial" pitchFamily="34" charset="0"/>
                        </a:rPr>
                        <a:t>£11,672</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15737">
                <a:tc>
                  <a:txBody>
                    <a:bodyPr/>
                    <a:lstStyle/>
                    <a:p>
                      <a:r>
                        <a:rPr lang="en-GB" sz="2000" b="0" dirty="0">
                          <a:solidFill>
                            <a:schemeClr val="tx1"/>
                          </a:solidFill>
                          <a:latin typeface="Arial" pitchFamily="34" charset="0"/>
                          <a:cs typeface="Arial" pitchFamily="34" charset="0"/>
                        </a:rPr>
                        <a:t>£35,000</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2000" b="0" dirty="0">
                          <a:solidFill>
                            <a:schemeClr val="tx1"/>
                          </a:solidFill>
                          <a:latin typeface="Arial" pitchFamily="34" charset="0"/>
                          <a:cs typeface="Arial" pitchFamily="34" charset="0"/>
                        </a:rPr>
                        <a:t>£6,260</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2000" b="0" dirty="0">
                          <a:solidFill>
                            <a:schemeClr val="tx1"/>
                          </a:solidFill>
                          <a:latin typeface="Arial" pitchFamily="34" charset="0"/>
                          <a:cs typeface="Arial" pitchFamily="34" charset="0"/>
                        </a:rPr>
                        <a:t>£7,661</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2000" b="0" dirty="0">
                          <a:solidFill>
                            <a:schemeClr val="tx1"/>
                          </a:solidFill>
                          <a:latin typeface="Arial" pitchFamily="34" charset="0"/>
                          <a:cs typeface="Arial" pitchFamily="34" charset="0"/>
                        </a:rPr>
                        <a:t>£10,367</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415737">
                <a:tc>
                  <a:txBody>
                    <a:bodyPr/>
                    <a:lstStyle/>
                    <a:p>
                      <a:r>
                        <a:rPr lang="en-GB" sz="2000" b="0" dirty="0">
                          <a:solidFill>
                            <a:schemeClr val="tx1"/>
                          </a:solidFill>
                          <a:latin typeface="Arial" pitchFamily="34" charset="0"/>
                          <a:cs typeface="Arial" pitchFamily="34" charset="0"/>
                        </a:rPr>
                        <a:t>£45,000</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sz="2000" b="0" dirty="0">
                          <a:solidFill>
                            <a:schemeClr val="tx1"/>
                          </a:solidFill>
                          <a:latin typeface="Arial" pitchFamily="34" charset="0"/>
                          <a:cs typeface="Arial" pitchFamily="34" charset="0"/>
                        </a:rPr>
                        <a:t>£4,991</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sz="2000" b="0" dirty="0">
                          <a:solidFill>
                            <a:schemeClr val="tx1"/>
                          </a:solidFill>
                          <a:latin typeface="Arial" pitchFamily="34" charset="0"/>
                          <a:cs typeface="Arial" pitchFamily="34" charset="0"/>
                        </a:rPr>
                        <a:t>£6,377</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sz="2000" b="0" dirty="0">
                          <a:solidFill>
                            <a:schemeClr val="tx1"/>
                          </a:solidFill>
                          <a:latin typeface="Arial" pitchFamily="34" charset="0"/>
                          <a:cs typeface="Arial" pitchFamily="34" charset="0"/>
                        </a:rPr>
                        <a:t>£9,062</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15737">
                <a:tc>
                  <a:txBody>
                    <a:bodyPr/>
                    <a:lstStyle/>
                    <a:p>
                      <a:r>
                        <a:rPr lang="en-GB" sz="2000" b="0" dirty="0">
                          <a:solidFill>
                            <a:schemeClr val="tx1"/>
                          </a:solidFill>
                          <a:latin typeface="Arial" pitchFamily="34" charset="0"/>
                          <a:cs typeface="Arial" pitchFamily="34" charset="0"/>
                        </a:rPr>
                        <a:t>£55,000</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2000" b="0" dirty="0">
                          <a:solidFill>
                            <a:schemeClr val="tx1"/>
                          </a:solidFill>
                          <a:latin typeface="Arial" pitchFamily="34" charset="0"/>
                          <a:cs typeface="Arial" pitchFamily="34" charset="0"/>
                        </a:rPr>
                        <a:t>£3,722</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2000" b="0" dirty="0">
                          <a:solidFill>
                            <a:schemeClr val="tx1"/>
                          </a:solidFill>
                          <a:latin typeface="Arial" pitchFamily="34" charset="0"/>
                          <a:cs typeface="Arial" pitchFamily="34" charset="0"/>
                        </a:rPr>
                        <a:t>£5,093</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2000" b="0" dirty="0">
                          <a:solidFill>
                            <a:schemeClr val="tx1"/>
                          </a:solidFill>
                          <a:latin typeface="Arial" pitchFamily="34" charset="0"/>
                          <a:cs typeface="Arial" pitchFamily="34" charset="0"/>
                        </a:rPr>
                        <a:t>£7,756</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415737">
                <a:tc>
                  <a:txBody>
                    <a:bodyPr/>
                    <a:lstStyle/>
                    <a:p>
                      <a:r>
                        <a:rPr lang="en-GB" sz="2000" b="0" dirty="0">
                          <a:solidFill>
                            <a:schemeClr val="tx1"/>
                          </a:solidFill>
                          <a:latin typeface="Arial" pitchFamily="34" charset="0"/>
                          <a:cs typeface="Arial" pitchFamily="34" charset="0"/>
                        </a:rPr>
                        <a:t>£60,000</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sz="2000" b="1" dirty="0">
                          <a:solidFill>
                            <a:schemeClr val="tx1"/>
                          </a:solidFill>
                          <a:latin typeface="Arial" pitchFamily="34" charset="0"/>
                          <a:cs typeface="Arial" pitchFamily="34" charset="0"/>
                        </a:rPr>
                        <a:t>£3,314</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sz="2000" b="0" dirty="0">
                          <a:solidFill>
                            <a:schemeClr val="tx1"/>
                          </a:solidFill>
                          <a:latin typeface="Arial" pitchFamily="34" charset="0"/>
                          <a:cs typeface="Arial" pitchFamily="34" charset="0"/>
                        </a:rPr>
                        <a:t>£4,452</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sz="2000" b="0" dirty="0">
                          <a:solidFill>
                            <a:schemeClr val="tx1"/>
                          </a:solidFill>
                          <a:latin typeface="Arial" pitchFamily="34" charset="0"/>
                          <a:cs typeface="Arial" pitchFamily="34" charset="0"/>
                        </a:rPr>
                        <a:t>£7,103</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15737">
                <a:tc>
                  <a:txBody>
                    <a:bodyPr/>
                    <a:lstStyle/>
                    <a:p>
                      <a:r>
                        <a:rPr lang="en-GB" sz="2000" b="0" dirty="0">
                          <a:solidFill>
                            <a:schemeClr val="tx1"/>
                          </a:solidFill>
                          <a:latin typeface="Arial" pitchFamily="34" charset="0"/>
                          <a:cs typeface="Arial" pitchFamily="34" charset="0"/>
                        </a:rPr>
                        <a:t>£65,000</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2000" b="0" dirty="0">
                          <a:solidFill>
                            <a:schemeClr val="tx1"/>
                          </a:solidFill>
                          <a:latin typeface="Arial" pitchFamily="34" charset="0"/>
                          <a:cs typeface="Arial" pitchFamily="34" charset="0"/>
                        </a:rPr>
                        <a:t>£3,314</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2000" b="1" dirty="0">
                          <a:solidFill>
                            <a:schemeClr val="tx1"/>
                          </a:solidFill>
                          <a:latin typeface="Arial" pitchFamily="34" charset="0"/>
                          <a:cs typeface="Arial" pitchFamily="34" charset="0"/>
                        </a:rPr>
                        <a:t>£4,168</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2000" b="0" dirty="0">
                          <a:solidFill>
                            <a:schemeClr val="tx1"/>
                          </a:solidFill>
                          <a:latin typeface="Arial" pitchFamily="34" charset="0"/>
                          <a:cs typeface="Arial" pitchFamily="34" charset="0"/>
                        </a:rPr>
                        <a:t>£6,451</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415737">
                <a:tc>
                  <a:txBody>
                    <a:bodyPr/>
                    <a:lstStyle/>
                    <a:p>
                      <a:r>
                        <a:rPr lang="en-GB" sz="2000" b="0" dirty="0">
                          <a:solidFill>
                            <a:schemeClr val="tx1"/>
                          </a:solidFill>
                          <a:latin typeface="Arial" pitchFamily="34" charset="0"/>
                          <a:cs typeface="Arial" pitchFamily="34" charset="0"/>
                        </a:rPr>
                        <a:t>£70,000</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sz="2000" b="0" dirty="0">
                          <a:solidFill>
                            <a:schemeClr val="tx1"/>
                          </a:solidFill>
                          <a:latin typeface="Arial" pitchFamily="34" charset="0"/>
                          <a:cs typeface="Arial" pitchFamily="34" charset="0"/>
                        </a:rPr>
                        <a:t>£3,314</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sz="2000" b="0" dirty="0">
                          <a:solidFill>
                            <a:schemeClr val="tx1"/>
                          </a:solidFill>
                          <a:latin typeface="Arial" pitchFamily="34" charset="0"/>
                          <a:cs typeface="Arial" pitchFamily="34" charset="0"/>
                        </a:rPr>
                        <a:t>£4,168</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sz="2000" b="1" dirty="0">
                          <a:solidFill>
                            <a:schemeClr val="tx1"/>
                          </a:solidFill>
                          <a:latin typeface="Arial" pitchFamily="34" charset="0"/>
                          <a:cs typeface="Arial" pitchFamily="34" charset="0"/>
                        </a:rPr>
                        <a:t>£5,812</a:t>
                      </a:r>
                    </a:p>
                  </a:txBody>
                  <a:tcPr marT="45725" marB="457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grpSp>
        <p:nvGrpSpPr>
          <p:cNvPr id="2" name="Group 9"/>
          <p:cNvGrpSpPr/>
          <p:nvPr/>
        </p:nvGrpSpPr>
        <p:grpSpPr>
          <a:xfrm>
            <a:off x="1784132" y="5524832"/>
            <a:ext cx="8618056" cy="923330"/>
            <a:chOff x="-1583146" y="3432097"/>
            <a:chExt cx="8618056" cy="923330"/>
          </a:xfrm>
        </p:grpSpPr>
        <p:sp>
          <p:nvSpPr>
            <p:cNvPr id="7" name="Rounded Rectangle 6"/>
            <p:cNvSpPr/>
            <p:nvPr/>
          </p:nvSpPr>
          <p:spPr>
            <a:xfrm>
              <a:off x="-1379504" y="3523398"/>
              <a:ext cx="8414414" cy="742097"/>
            </a:xfrm>
            <a:prstGeom prst="round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a:spLocks noChangeArrowheads="1"/>
            </p:cNvSpPr>
            <p:nvPr/>
          </p:nvSpPr>
          <p:spPr bwMode="auto">
            <a:xfrm>
              <a:off x="-821463" y="3536855"/>
              <a:ext cx="7825803" cy="707886"/>
            </a:xfrm>
            <a:prstGeom prst="rect">
              <a:avLst/>
            </a:prstGeom>
            <a:noFill/>
            <a:ln w="9525">
              <a:noFill/>
              <a:miter lim="800000"/>
              <a:headEnd/>
              <a:tailEnd/>
            </a:ln>
          </p:spPr>
          <p:txBody>
            <a:bodyPr wrap="square">
              <a:spAutoFit/>
            </a:bodyPr>
            <a:lstStyle/>
            <a:p>
              <a:pPr marL="432000" marR="0" lvl="0" indent="-36000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Students can get an estimate of their student finance entitlement</a:t>
              </a:r>
            </a:p>
            <a:p>
              <a:pPr marL="432000" marR="0" lvl="0" indent="-36000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using the calculator on: </a:t>
              </a:r>
              <a:r>
                <a:rPr kumimoji="0" lang="en-GB"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hlinkClick r:id="rId3"/>
                </a:rPr>
                <a:t>www.gov.uk/studentfinance</a:t>
              </a:r>
              <a:endParaRPr kumimoji="0" lang="en-GB"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Oval 9"/>
            <p:cNvSpPr/>
            <p:nvPr/>
          </p:nvSpPr>
          <p:spPr>
            <a:xfrm>
              <a:off x="-1583146" y="3493825"/>
              <a:ext cx="818871" cy="818871"/>
            </a:xfrm>
            <a:prstGeom prst="ellipse">
              <a:avLst/>
            </a:prstGeom>
            <a:solidFill>
              <a:srgbClr val="002060"/>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51128" y="3432097"/>
              <a:ext cx="42390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alibri"/>
                  <a:ea typeface="+mn-ea"/>
                  <a:cs typeface="+mn-cs"/>
                </a:rPr>
                <a:t>i</a:t>
              </a:r>
            </a:p>
          </p:txBody>
        </p:sp>
      </p:grpSp>
      <p:sp>
        <p:nvSpPr>
          <p:cNvPr id="12" name="TextBox 14"/>
          <p:cNvSpPr txBox="1">
            <a:spLocks noChangeArrowheads="1"/>
          </p:cNvSpPr>
          <p:nvPr/>
        </p:nvSpPr>
        <p:spPr bwMode="auto">
          <a:xfrm>
            <a:off x="1788464" y="298886"/>
            <a:ext cx="6383361" cy="815608"/>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DD4814"/>
                </a:solidFill>
                <a:effectLst/>
                <a:uLnTx/>
                <a:uFillTx/>
                <a:latin typeface="Arial" pitchFamily="34" charset="0"/>
                <a:ea typeface="+mn-ea"/>
                <a:cs typeface="Arial" pitchFamily="34" charset="0"/>
              </a:rPr>
              <a:t>MAINTENANCE SUPPORT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MAINTENANCE LOAN ENTITLEMENT</a:t>
            </a:r>
          </a:p>
        </p:txBody>
      </p:sp>
    </p:spTree>
    <p:extLst>
      <p:ext uri="{BB962C8B-B14F-4D97-AF65-F5344CB8AC3E}">
        <p14:creationId xmlns:p14="http://schemas.microsoft.com/office/powerpoint/2010/main" val="4116984682"/>
      </p:ext>
    </p:extLst>
  </p:cSld>
  <p:clrMapOvr>
    <a:masterClrMapping/>
  </p:clrMapOvr>
  <p:transition>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1687074" y="1583709"/>
            <a:ext cx="8979737" cy="4320050"/>
          </a:xfrm>
          <a:prstGeom prst="rect">
            <a:avLst/>
          </a:prstGeom>
        </p:spPr>
        <p:txBody>
          <a:bodyPr/>
          <a:lstStyle/>
          <a:p>
            <a:pPr marL="431870" marR="0" lvl="0" indent="-359892" algn="l" defTabSz="914400" rtl="0" eaLnBrk="1" fontAlgn="auto" latinLnBrk="0" hangingPunct="1">
              <a:lnSpc>
                <a:spcPct val="100000"/>
              </a:lnSpc>
              <a:spcBef>
                <a:spcPts val="0"/>
              </a:spcBef>
              <a:spcAft>
                <a:spcPts val="0"/>
              </a:spcAft>
              <a:buClrTx/>
              <a:buSzTx/>
              <a:buFontTx/>
              <a:buNone/>
              <a:tabLst/>
              <a:defRPr/>
            </a:pPr>
            <a:r>
              <a:rPr kumimoji="0" lang="en-GB"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rPr>
              <a:t>Each year thousands of students apply late for their finance and have no</a:t>
            </a:r>
          </a:p>
          <a:p>
            <a:pPr marL="431870" marR="0" lvl="0" indent="-359892" algn="l" defTabSz="914400" rtl="0" eaLnBrk="1" fontAlgn="auto" latinLnBrk="0" hangingPunct="1">
              <a:lnSpc>
                <a:spcPct val="100000"/>
              </a:lnSpc>
              <a:spcBef>
                <a:spcPts val="0"/>
              </a:spcBef>
              <a:spcAft>
                <a:spcPts val="0"/>
              </a:spcAft>
              <a:buClrTx/>
              <a:buSzTx/>
              <a:buFontTx/>
              <a:buNone/>
              <a:tabLst/>
              <a:defRPr/>
            </a:pPr>
            <a:r>
              <a:rPr kumimoji="0" lang="en-GB"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rPr>
              <a:t>way to pay for their course or accommodation, some even have to drop out</a:t>
            </a:r>
          </a:p>
          <a:p>
            <a:pPr marL="431870" marR="0" lvl="0" indent="-359892" algn="l" defTabSz="914400" rtl="0" eaLnBrk="1" fontAlgn="auto" latinLnBrk="0" hangingPunct="1">
              <a:lnSpc>
                <a:spcPct val="100000"/>
              </a:lnSpc>
              <a:spcBef>
                <a:spcPts val="0"/>
              </a:spcBef>
              <a:spcAft>
                <a:spcPts val="0"/>
              </a:spcAft>
              <a:buClrTx/>
              <a:buSzTx/>
              <a:buFontTx/>
              <a:buNone/>
              <a:tabLst/>
              <a:defRPr/>
            </a:pPr>
            <a:r>
              <a:rPr kumimoji="0" lang="en-GB"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rPr>
              <a:t>...don’t let that be you!  </a:t>
            </a:r>
          </a:p>
          <a:p>
            <a:pPr marL="431870" marR="0" lvl="0" indent="-359892" algn="l" defTabSz="914400" rtl="0" eaLnBrk="0" fontAlgn="auto" latinLnBrk="0" hangingPunct="0">
              <a:lnSpc>
                <a:spcPct val="100000"/>
              </a:lnSpc>
              <a:spcBef>
                <a:spcPts val="0"/>
              </a:spcBef>
              <a:spcAft>
                <a:spcPts val="0"/>
              </a:spcAft>
              <a:buClrTx/>
              <a:buSzTx/>
              <a:buFontTx/>
              <a:buNone/>
              <a:tabLst/>
              <a:defRPr/>
            </a:pPr>
            <a:endParaRPr kumimoji="0" lang="en-GB" sz="1999"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a:p>
            <a:pPr marL="431870" marR="0" lvl="0" indent="-359892"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en-GB" sz="1999"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Apply online at </a:t>
            </a:r>
            <a:r>
              <a:rPr kumimoji="0" lang="en-GB" sz="1999"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gov.uk/</a:t>
            </a:r>
            <a:r>
              <a:rPr kumimoji="0" lang="en-GB" sz="1999" b="1" i="0" u="none" strike="noStrike" kern="1200" cap="none" spc="0" normalizeH="0" baseline="0" noProof="0" dirty="0" err="1">
                <a:ln>
                  <a:noFill/>
                </a:ln>
                <a:solidFill>
                  <a:prstClr val="black"/>
                </a:solidFill>
                <a:effectLst/>
                <a:uLnTx/>
                <a:uFillTx/>
                <a:latin typeface="Arial" pitchFamily="34" charset="0"/>
                <a:ea typeface="MS PGothic" pitchFamily="34" charset="-128"/>
                <a:cs typeface="Arial" pitchFamily="34" charset="0"/>
              </a:rPr>
              <a:t>studentfinance</a:t>
            </a:r>
            <a:endParaRPr kumimoji="0" lang="en-GB" sz="1999"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a:p>
            <a:pPr marL="431870" marR="0" lvl="0" indent="-359892" algn="l" defTabSz="914400" rtl="0" eaLnBrk="0" fontAlgn="auto" latinLnBrk="0" hangingPunct="0">
              <a:lnSpc>
                <a:spcPct val="100000"/>
              </a:lnSpc>
              <a:spcBef>
                <a:spcPts val="0"/>
              </a:spcBef>
              <a:spcAft>
                <a:spcPts val="0"/>
              </a:spcAft>
              <a:buClrTx/>
              <a:buSzTx/>
              <a:buFont typeface="Arial" pitchFamily="34" charset="0"/>
              <a:buChar char="•"/>
              <a:tabLst/>
              <a:defRPr/>
            </a:pPr>
            <a:endParaRPr kumimoji="0" lang="en-GB" sz="1999"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a:p>
            <a:pPr marL="431870" marR="0" lvl="0" indent="-359892"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en-GB"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rPr>
              <a:t>Apply early</a:t>
            </a:r>
            <a:r>
              <a:rPr kumimoji="0" lang="en-GB" sz="1999"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 to make sure your student finance is ready for the start </a:t>
            </a:r>
          </a:p>
          <a:p>
            <a:pPr marL="431870" marR="0" lvl="0" indent="-359892" algn="l" defTabSz="914400" rtl="0" eaLnBrk="0" fontAlgn="auto" latinLnBrk="0" hangingPunct="0">
              <a:lnSpc>
                <a:spcPct val="100000"/>
              </a:lnSpc>
              <a:spcBef>
                <a:spcPts val="0"/>
              </a:spcBef>
              <a:spcAft>
                <a:spcPts val="0"/>
              </a:spcAft>
              <a:buClrTx/>
              <a:buSzTx/>
              <a:buFontTx/>
              <a:buNone/>
              <a:tabLst/>
              <a:defRPr/>
            </a:pPr>
            <a:r>
              <a:rPr kumimoji="0" lang="en-GB" sz="1999"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	of your course.</a:t>
            </a:r>
            <a:endParaRPr kumimoji="0" lang="en-GB"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a:p>
            <a:pPr marL="431870" marR="0" lvl="0" indent="-359892" algn="l" defTabSz="914400" rtl="0" eaLnBrk="0" fontAlgn="auto" latinLnBrk="0" hangingPunct="0">
              <a:lnSpc>
                <a:spcPct val="100000"/>
              </a:lnSpc>
              <a:spcBef>
                <a:spcPts val="0"/>
              </a:spcBef>
              <a:spcAft>
                <a:spcPts val="0"/>
              </a:spcAft>
              <a:buClrTx/>
              <a:buSzTx/>
              <a:buFontTx/>
              <a:buNone/>
              <a:tabLst/>
              <a:defRPr/>
            </a:pPr>
            <a:endParaRPr kumimoji="0" lang="en-GB"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a:p>
            <a:pPr marL="431870" marR="0" lvl="0" indent="-359892" algn="l" defTabSz="914400" rtl="0" eaLnBrk="1" fontAlgn="auto" latinLnBrk="0" hangingPunct="1">
              <a:lnSpc>
                <a:spcPct val="100000"/>
              </a:lnSpc>
              <a:spcBef>
                <a:spcPts val="0"/>
              </a:spcBef>
              <a:spcAft>
                <a:spcPts val="0"/>
              </a:spcAft>
              <a:buClrTx/>
              <a:buSzTx/>
              <a:buFontTx/>
              <a:buChar char="•"/>
              <a:tabLst/>
              <a:defRPr/>
            </a:pPr>
            <a:r>
              <a:rPr kumimoji="0" lang="en-GB"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rPr>
              <a:t>You don’t need a confirmed place at university or college to apply.</a:t>
            </a:r>
          </a:p>
          <a:p>
            <a:pPr marL="431870" marR="0" lvl="0" indent="-359892" algn="l" defTabSz="914400" rtl="0" eaLnBrk="1" fontAlgn="auto" latinLnBrk="0" hangingPunct="1">
              <a:lnSpc>
                <a:spcPct val="100000"/>
              </a:lnSpc>
              <a:spcBef>
                <a:spcPts val="0"/>
              </a:spcBef>
              <a:spcAft>
                <a:spcPts val="0"/>
              </a:spcAft>
              <a:buClrTx/>
              <a:buSzTx/>
              <a:buFontTx/>
              <a:buNone/>
              <a:tabLst/>
              <a:defRPr/>
            </a:pPr>
            <a:endParaRPr kumimoji="0" lang="en-GB"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a:p>
            <a:pPr marL="431870" marR="0" lvl="0" indent="-359892"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rPr>
              <a:t>Apply with your preferred choice, you can change details later if required.</a:t>
            </a:r>
          </a:p>
          <a:p>
            <a:pPr marL="431870" marR="0" lvl="0" indent="-359892" algn="l" defTabSz="914400" rtl="0" eaLnBrk="1" fontAlgn="auto" latinLnBrk="0" hangingPunct="1">
              <a:lnSpc>
                <a:spcPct val="100000"/>
              </a:lnSpc>
              <a:spcBef>
                <a:spcPts val="0"/>
              </a:spcBef>
              <a:spcAft>
                <a:spcPts val="0"/>
              </a:spcAft>
              <a:buClrTx/>
              <a:buSzTx/>
              <a:buFontTx/>
              <a:buNone/>
              <a:tabLst/>
              <a:defRPr/>
            </a:pPr>
            <a:endParaRPr kumimoji="0" lang="en-GB"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a:p>
            <a:pPr marL="431870" marR="0" lvl="0" indent="-359892"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a:p>
            <a:pPr marL="431870" marR="0" lvl="0" indent="-359892" algn="l" defTabSz="914400" rtl="0" eaLnBrk="1" fontAlgn="auto" latinLnBrk="0" hangingPunct="1">
              <a:lnSpc>
                <a:spcPct val="100000"/>
              </a:lnSpc>
              <a:spcBef>
                <a:spcPts val="0"/>
              </a:spcBef>
              <a:spcAft>
                <a:spcPts val="0"/>
              </a:spcAft>
              <a:buClrTx/>
              <a:buSzTx/>
              <a:buFontTx/>
              <a:buChar char="•"/>
              <a:tabLst/>
              <a:defRPr/>
            </a:pPr>
            <a:endParaRPr kumimoji="0" lang="en-GB"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a:p>
            <a:pPr marL="431870" marR="0" lvl="0" indent="-359892" algn="l" defTabSz="914400" rtl="0" eaLnBrk="1" fontAlgn="auto" latinLnBrk="0" hangingPunct="1">
              <a:lnSpc>
                <a:spcPct val="100000"/>
              </a:lnSpc>
              <a:spcBef>
                <a:spcPts val="0"/>
              </a:spcBef>
              <a:spcAft>
                <a:spcPts val="0"/>
              </a:spcAft>
              <a:buClrTx/>
              <a:buSzTx/>
              <a:buFontTx/>
              <a:buChar char="•"/>
              <a:tabLst/>
              <a:defRPr/>
            </a:pPr>
            <a:endParaRPr kumimoji="0" lang="en-GB"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a:p>
            <a:pPr marL="431870" marR="0" lvl="0" indent="-359892" algn="l" defTabSz="914400" rtl="0" eaLnBrk="1" fontAlgn="auto" latinLnBrk="0" hangingPunct="1">
              <a:lnSpc>
                <a:spcPct val="100000"/>
              </a:lnSpc>
              <a:spcBef>
                <a:spcPts val="0"/>
              </a:spcBef>
              <a:spcAft>
                <a:spcPts val="0"/>
              </a:spcAft>
              <a:buClrTx/>
              <a:buSzTx/>
              <a:buFontTx/>
              <a:buChar char="•"/>
              <a:tabLst/>
              <a:defRPr/>
            </a:pPr>
            <a:endParaRPr kumimoji="0" lang="en-US" sz="1999"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10" name="TextBox 14"/>
          <p:cNvSpPr txBox="1">
            <a:spLocks noChangeArrowheads="1"/>
          </p:cNvSpPr>
          <p:nvPr/>
        </p:nvSpPr>
        <p:spPr bwMode="auto">
          <a:xfrm>
            <a:off x="3302727" y="362748"/>
            <a:ext cx="7111900" cy="815396"/>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799" b="0" i="0" u="none" strike="noStrike" kern="1200" cap="none" spc="0" normalizeH="0" baseline="0" noProof="0" dirty="0">
                <a:ln>
                  <a:noFill/>
                </a:ln>
                <a:solidFill>
                  <a:srgbClr val="00985F"/>
                </a:solidFill>
                <a:effectLst/>
                <a:uLnTx/>
                <a:uFillTx/>
                <a:latin typeface="Arial" pitchFamily="34" charset="0"/>
                <a:ea typeface="+mn-ea"/>
                <a:cs typeface="Arial" pitchFamily="34" charset="0"/>
              </a:rPr>
              <a:t>STUDENT FINANCE APPLICATIONS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999"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KEY MESSAGE – APPLY EARLY</a:t>
            </a:r>
          </a:p>
        </p:txBody>
      </p:sp>
    </p:spTree>
    <p:extLst>
      <p:ext uri="{BB962C8B-B14F-4D97-AF65-F5344CB8AC3E}">
        <p14:creationId xmlns:p14="http://schemas.microsoft.com/office/powerpoint/2010/main" val="191620161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86B869-64C1-475B-BAD4-E50DA6ED6AF9}"/>
              </a:ext>
            </a:extLst>
          </p:cNvPr>
          <p:cNvPicPr>
            <a:picLocks noGrp="1" noChangeAspect="1"/>
          </p:cNvPicPr>
          <p:nvPr>
            <p:ph idx="1"/>
          </p:nvPr>
        </p:nvPicPr>
        <p:blipFill>
          <a:blip r:embed="rId2"/>
          <a:stretch>
            <a:fillRect/>
          </a:stretch>
        </p:blipFill>
        <p:spPr>
          <a:xfrm>
            <a:off x="0" y="0"/>
            <a:ext cx="2451652" cy="6858000"/>
          </a:xfrm>
          <a:prstGeom prst="rect">
            <a:avLst/>
          </a:prstGeom>
        </p:spPr>
      </p:pic>
      <p:pic>
        <p:nvPicPr>
          <p:cNvPr id="5" name="Picture 9" descr="UH_LOGO_BLACK_P_PRO.BLACK_CMYK_1115.ai">
            <a:extLst>
              <a:ext uri="{FF2B5EF4-FFF2-40B4-BE49-F238E27FC236}">
                <a16:creationId xmlns:a16="http://schemas.microsoft.com/office/drawing/2014/main" id="{3FB026DE-089E-4BEA-85CA-BFC185C01481}"/>
              </a:ext>
            </a:extLst>
          </p:cNvPr>
          <p:cNvPicPr>
            <a:picLocks noChangeAspect="1"/>
          </p:cNvPicPr>
          <p:nvPr/>
        </p:nvPicPr>
        <p:blipFill>
          <a:blip r:embed="rId3">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static.hobsons.co.uk/herts/usermedia/TEF/TEF%20Gold.png">
            <a:extLst>
              <a:ext uri="{FF2B5EF4-FFF2-40B4-BE49-F238E27FC236}">
                <a16:creationId xmlns:a16="http://schemas.microsoft.com/office/drawing/2014/main" id="{C651ED7C-D8F4-462C-ADE9-8101DB4BC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Diagram 7">
            <a:extLst>
              <a:ext uri="{FF2B5EF4-FFF2-40B4-BE49-F238E27FC236}">
                <a16:creationId xmlns:a16="http://schemas.microsoft.com/office/drawing/2014/main" id="{69D55A2C-2B6D-4919-89C4-CB702B36C227}"/>
              </a:ext>
            </a:extLst>
          </p:cNvPr>
          <p:cNvGraphicFramePr/>
          <p:nvPr>
            <p:extLst/>
          </p:nvPr>
        </p:nvGraphicFramePr>
        <p:xfrm>
          <a:off x="3222661" y="1483445"/>
          <a:ext cx="7167904" cy="39437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Rectangle 10">
            <a:extLst>
              <a:ext uri="{FF2B5EF4-FFF2-40B4-BE49-F238E27FC236}">
                <a16:creationId xmlns:a16="http://schemas.microsoft.com/office/drawing/2014/main" id="{E69D8A98-3F44-458E-997C-EC7D9604AC8F}"/>
              </a:ext>
            </a:extLst>
          </p:cNvPr>
          <p:cNvSpPr/>
          <p:nvPr/>
        </p:nvSpPr>
        <p:spPr>
          <a:xfrm>
            <a:off x="2807941" y="154255"/>
            <a:ext cx="9144000" cy="140426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6089"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Student Loan Repayments</a:t>
            </a:r>
          </a:p>
        </p:txBody>
      </p:sp>
    </p:spTree>
    <p:extLst>
      <p:ext uri="{BB962C8B-B14F-4D97-AF65-F5344CB8AC3E}">
        <p14:creationId xmlns:p14="http://schemas.microsoft.com/office/powerpoint/2010/main" val="4277738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4" name="Content Placeholder 3" descr="Apprenticeship Levels table-01.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55" t="38541" r="655" b="7615"/>
          <a:stretch/>
        </p:blipFill>
        <p:spPr>
          <a:xfrm>
            <a:off x="3736918" y="1908066"/>
            <a:ext cx="7188199" cy="4270068"/>
          </a:xfrm>
          <a:prstGeom prst="rect">
            <a:avLst/>
          </a:prstGeom>
        </p:spPr>
      </p:pic>
      <p:pic>
        <p:nvPicPr>
          <p:cNvPr id="5" name="Content Placeholder 4" descr="A close up of a sign&#10;&#10;Description generated with high confidence">
            <a:extLst>
              <a:ext uri="{FF2B5EF4-FFF2-40B4-BE49-F238E27FC236}">
                <a16:creationId xmlns:a16="http://schemas.microsoft.com/office/drawing/2014/main" id="{70E15DFB-253E-40C3-B831-C6FF9EA459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3214" y="267935"/>
            <a:ext cx="1603807" cy="826204"/>
          </a:xfrm>
          <a:prstGeom prst="rect">
            <a:avLst/>
          </a:prstGeom>
        </p:spPr>
      </p:pic>
      <p:sp>
        <p:nvSpPr>
          <p:cNvPr id="2" name="Title 1"/>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200" kern="1200">
                <a:solidFill>
                  <a:schemeClr val="bg1"/>
                </a:solidFill>
                <a:latin typeface="+mj-lt"/>
                <a:ea typeface="+mj-ea"/>
                <a:cs typeface="+mj-cs"/>
              </a:rPr>
              <a:t>Levels of apprenticeship</a:t>
            </a:r>
          </a:p>
        </p:txBody>
      </p:sp>
    </p:spTree>
    <p:extLst>
      <p:ext uri="{BB962C8B-B14F-4D97-AF65-F5344CB8AC3E}">
        <p14:creationId xmlns:p14="http://schemas.microsoft.com/office/powerpoint/2010/main" val="35202209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4"/>
          <p:cNvSpPr txBox="1">
            <a:spLocks noChangeArrowheads="1"/>
          </p:cNvSpPr>
          <p:nvPr/>
        </p:nvSpPr>
        <p:spPr bwMode="auto">
          <a:xfrm>
            <a:off x="1682338" y="1300087"/>
            <a:ext cx="8951169" cy="3784666"/>
          </a:xfrm>
          <a:prstGeom prst="rect">
            <a:avLst/>
          </a:prstGeom>
          <a:noFill/>
          <a:ln w="9525">
            <a:noFill/>
            <a:miter lim="800000"/>
            <a:headEnd/>
            <a:tailEnd/>
          </a:ln>
        </p:spPr>
        <p:txBody>
          <a:bodyPr>
            <a:spAutoFit/>
          </a:bodyPr>
          <a:lstStyle/>
          <a:p>
            <a:pPr marL="431670" marR="0" lvl="0" indent="-35866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999"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You won’t make repayments until your income is over the repayment threshold.</a:t>
            </a:r>
          </a:p>
          <a:p>
            <a:pPr marL="431670" marR="0" lvl="0" indent="-358667"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999"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31670" marR="0" lvl="0" indent="-35866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999"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If you study a full-time course, you will be due to start repaying in the </a:t>
            </a:r>
          </a:p>
          <a:p>
            <a:pPr marL="431670" marR="0" lvl="0" indent="-358667" algn="l" defTabSz="914400" rtl="0" eaLnBrk="1" fontAlgn="auto" latinLnBrk="0" hangingPunct="1">
              <a:lnSpc>
                <a:spcPct val="100000"/>
              </a:lnSpc>
              <a:spcBef>
                <a:spcPts val="0"/>
              </a:spcBef>
              <a:spcAft>
                <a:spcPts val="0"/>
              </a:spcAft>
              <a:buClrTx/>
              <a:buSzTx/>
              <a:buFontTx/>
              <a:buNone/>
              <a:tabLst/>
              <a:defRPr/>
            </a:pPr>
            <a:r>
              <a:rPr kumimoji="0" lang="en-GB" sz="1999"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April after graduating or leaving your course.</a:t>
            </a:r>
            <a:endParaRPr kumimoji="0" lang="en-GB" sz="1999"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31670" marR="0" lvl="0" indent="-358667"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999"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31670" marR="0" lvl="0" indent="-35866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999"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You’ll repay 9% of your income over the threshold.</a:t>
            </a:r>
          </a:p>
          <a:p>
            <a:pPr marL="431670" marR="0" lvl="0" indent="-358667"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999"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31670" marR="0" lvl="0" indent="-35866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999"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If your income falls below the threshold, your repayments will stop.</a:t>
            </a:r>
          </a:p>
          <a:p>
            <a:pPr marL="431670" marR="0" lvl="0" indent="-358667"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999"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31670" marR="0" lvl="0" indent="-35866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999"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Any outstanding loan balance will be cancelled 30 years after entering repayment.</a:t>
            </a:r>
          </a:p>
        </p:txBody>
      </p:sp>
      <p:sp>
        <p:nvSpPr>
          <p:cNvPr id="28" name="TextBox 14"/>
          <p:cNvSpPr txBox="1">
            <a:spLocks noChangeArrowheads="1"/>
          </p:cNvSpPr>
          <p:nvPr/>
        </p:nvSpPr>
        <p:spPr bwMode="auto">
          <a:xfrm>
            <a:off x="1848635" y="652184"/>
            <a:ext cx="6600694" cy="430775"/>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799"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Student loan repayments</a:t>
            </a:r>
          </a:p>
        </p:txBody>
      </p:sp>
    </p:spTree>
    <p:extLst>
      <p:ext uri="{BB962C8B-B14F-4D97-AF65-F5344CB8AC3E}">
        <p14:creationId xmlns:p14="http://schemas.microsoft.com/office/powerpoint/2010/main" val="400995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
          <p:cNvGraphicFramePr>
            <a:graphicFrameLocks/>
          </p:cNvGraphicFramePr>
          <p:nvPr>
            <p:extLst/>
          </p:nvPr>
        </p:nvGraphicFramePr>
        <p:xfrm>
          <a:off x="2748500" y="1223464"/>
          <a:ext cx="6116424" cy="3055920"/>
        </p:xfrm>
        <a:graphic>
          <a:graphicData uri="http://schemas.openxmlformats.org/drawingml/2006/table">
            <a:tbl>
              <a:tblPr>
                <a:tableStyleId>{C4B1156A-380E-4F78-BDF5-A606A8083BF9}</a:tableStyleId>
              </a:tblPr>
              <a:tblGrid>
                <a:gridCol w="1992463">
                  <a:extLst>
                    <a:ext uri="{9D8B030D-6E8A-4147-A177-3AD203B41FA5}">
                      <a16:colId xmlns:a16="http://schemas.microsoft.com/office/drawing/2014/main" val="20000"/>
                    </a:ext>
                  </a:extLst>
                </a:gridCol>
                <a:gridCol w="1964766">
                  <a:extLst>
                    <a:ext uri="{9D8B030D-6E8A-4147-A177-3AD203B41FA5}">
                      <a16:colId xmlns:a16="http://schemas.microsoft.com/office/drawing/2014/main" val="20001"/>
                    </a:ext>
                  </a:extLst>
                </a:gridCol>
                <a:gridCol w="2159195">
                  <a:extLst>
                    <a:ext uri="{9D8B030D-6E8A-4147-A177-3AD203B41FA5}">
                      <a16:colId xmlns:a16="http://schemas.microsoft.com/office/drawing/2014/main" val="20002"/>
                    </a:ext>
                  </a:extLst>
                </a:gridCol>
              </a:tblGrid>
              <a:tr h="366713">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1" u="none" strike="noStrike" cap="none" normalizeH="0" baseline="0" dirty="0">
                          <a:ln>
                            <a:noFill/>
                          </a:ln>
                          <a:solidFill>
                            <a:schemeClr val="bg1"/>
                          </a:solidFill>
                          <a:effectLst/>
                          <a:latin typeface="Arial" pitchFamily="34" charset="0"/>
                          <a:cs typeface="Arial" pitchFamily="34" charset="0"/>
                        </a:rPr>
                        <a:t>Income each year before tax</a:t>
                      </a:r>
                      <a:endParaRPr kumimoji="0" lang="en-GB" sz="2000" b="1" i="0" u="none" strike="noStrike" cap="none" normalizeH="0" baseline="0" dirty="0">
                        <a:ln>
                          <a:noFill/>
                        </a:ln>
                        <a:solidFill>
                          <a:schemeClr val="bg1"/>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1" u="none" strike="noStrike" cap="none" normalizeH="0" baseline="0" dirty="0">
                          <a:ln>
                            <a:noFill/>
                          </a:ln>
                          <a:solidFill>
                            <a:schemeClr val="bg1"/>
                          </a:solidFill>
                          <a:effectLst/>
                          <a:latin typeface="Arial" pitchFamily="34" charset="0"/>
                          <a:cs typeface="Arial" pitchFamily="34" charset="0"/>
                        </a:rPr>
                        <a:t> Monthly </a:t>
                      </a:r>
                      <a:r>
                        <a:rPr kumimoji="0" lang="en-GB" sz="2000" b="1" i="0" u="none" strike="noStrike" cap="none" normalizeH="0" baseline="0" dirty="0">
                          <a:ln>
                            <a:noFill/>
                          </a:ln>
                          <a:solidFill>
                            <a:schemeClr val="bg1"/>
                          </a:solidFill>
                          <a:effectLst/>
                          <a:latin typeface="Arial" pitchFamily="34" charset="0"/>
                          <a:cs typeface="Arial" pitchFamily="34" charset="0"/>
                        </a:rPr>
                        <a:t>salary</a:t>
                      </a:r>
                      <a:endParaRPr kumimoji="0" lang="en-GB" sz="2000" b="1" u="none" strike="noStrike" cap="none" normalizeH="0" baseline="0" dirty="0">
                        <a:ln>
                          <a:noFill/>
                        </a:ln>
                        <a:solidFill>
                          <a:schemeClr val="bg1"/>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1" u="none" strike="noStrike" cap="none" normalizeH="0" baseline="0" dirty="0">
                          <a:ln>
                            <a:noFill/>
                          </a:ln>
                          <a:solidFill>
                            <a:schemeClr val="bg1"/>
                          </a:solidFill>
                          <a:effectLst/>
                          <a:latin typeface="Arial" pitchFamily="34" charset="0"/>
                          <a:cs typeface="Arial" pitchFamily="34" charset="0"/>
                        </a:rPr>
                        <a:t>Monthly repayment </a:t>
                      </a:r>
                      <a:r>
                        <a:rPr kumimoji="0" lang="en-GB" sz="1800" b="1" u="none" strike="noStrike" cap="none" normalizeH="0" baseline="0" dirty="0">
                          <a:ln>
                            <a:noFill/>
                          </a:ln>
                          <a:solidFill>
                            <a:schemeClr val="bg1"/>
                          </a:solidFill>
                          <a:effectLst/>
                          <a:latin typeface="Arial" pitchFamily="34" charset="0"/>
                          <a:cs typeface="Arial" pitchFamily="34" charset="0"/>
                        </a:rPr>
                        <a:t>(Approx)</a:t>
                      </a:r>
                      <a:endParaRPr kumimoji="0" lang="en-GB" sz="1800" b="1" i="0" u="none" strike="noStrike" cap="none" normalizeH="0" baseline="0" dirty="0">
                        <a:ln>
                          <a:noFill/>
                        </a:ln>
                        <a:solidFill>
                          <a:schemeClr val="bg1"/>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33363">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1" u="none" strike="noStrike" cap="none" normalizeH="0" baseline="0" dirty="0">
                          <a:ln>
                            <a:noFill/>
                          </a:ln>
                          <a:effectLst/>
                          <a:latin typeface="Arial" pitchFamily="34" charset="0"/>
                          <a:cs typeface="Arial" pitchFamily="34" charset="0"/>
                        </a:rPr>
                        <a:t>£25,725</a:t>
                      </a:r>
                      <a:endParaRPr kumimoji="0" lang="en-GB" sz="2000" b="1" i="0" u="none" strike="noStrike" cap="none" normalizeH="0" baseline="0" dirty="0">
                        <a:ln>
                          <a:noFill/>
                        </a:ln>
                        <a:solidFill>
                          <a:srgbClr val="0066CC"/>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2000" b="0" u="none" strike="noStrike" cap="none" normalizeH="0" baseline="0" dirty="0">
                          <a:ln>
                            <a:noFill/>
                          </a:ln>
                          <a:effectLst/>
                          <a:latin typeface="Arial" pitchFamily="34" charset="0"/>
                          <a:cs typeface="Arial" pitchFamily="34" charset="0"/>
                        </a:rPr>
                        <a:t>£2,083</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Arial" pitchFamily="34" charset="0"/>
                          <a:cs typeface="Arial" pitchFamily="34" charset="0"/>
                        </a:rPr>
                        <a:t>£0</a:t>
                      </a:r>
                      <a:endParaRPr kumimoji="0" lang="en-GB" sz="2000" b="0" i="0" u="none" strike="noStrike" cap="none" normalizeH="0" baseline="0" dirty="0">
                        <a:ln>
                          <a:noFill/>
                        </a:ln>
                        <a:solidFill>
                          <a:srgbClr val="009900"/>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3363">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Arial" pitchFamily="34" charset="0"/>
                          <a:cs typeface="Arial" pitchFamily="34" charset="0"/>
                        </a:rPr>
                        <a:t>£27,000</a:t>
                      </a:r>
                      <a:endParaRPr kumimoji="0" lang="en-GB" sz="2000" b="0" i="0" u="none" strike="noStrike" cap="none" normalizeH="0" baseline="0" dirty="0">
                        <a:ln>
                          <a:noFill/>
                        </a:ln>
                        <a:solidFill>
                          <a:schemeClr val="tx1"/>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2000" b="0" u="none" strike="noStrike" cap="none" normalizeH="0" baseline="0" dirty="0">
                          <a:ln>
                            <a:noFill/>
                          </a:ln>
                          <a:effectLst/>
                          <a:latin typeface="Arial" pitchFamily="34" charset="0"/>
                          <a:cs typeface="Arial" pitchFamily="34" charset="0"/>
                        </a:rPr>
                        <a:t>£2,250</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Arial" pitchFamily="34" charset="0"/>
                          <a:cs typeface="Arial" pitchFamily="34" charset="0"/>
                        </a:rPr>
                        <a:t>£9</a:t>
                      </a:r>
                      <a:endParaRPr kumimoji="0" lang="en-GB" sz="2000" b="0" i="0" u="none" strike="noStrike" cap="none" normalizeH="0" baseline="0" dirty="0">
                        <a:ln>
                          <a:noFill/>
                        </a:ln>
                        <a:solidFill>
                          <a:srgbClr val="009900"/>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2"/>
                  </a:ext>
                </a:extLst>
              </a:tr>
              <a:tr h="233363">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Arial" pitchFamily="34" charset="0"/>
                          <a:cs typeface="Arial" pitchFamily="34" charset="0"/>
                        </a:rPr>
                        <a:t>£30,500</a:t>
                      </a:r>
                      <a:endParaRPr kumimoji="0" lang="en-GB" sz="2000" b="0" i="0" u="none" strike="noStrike" cap="none" normalizeH="0" baseline="0" dirty="0">
                        <a:ln>
                          <a:noFill/>
                        </a:ln>
                        <a:solidFill>
                          <a:schemeClr val="tx1"/>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2000" b="0" u="none" strike="noStrike" cap="none" normalizeH="0" baseline="0" dirty="0">
                          <a:ln>
                            <a:noFill/>
                          </a:ln>
                          <a:effectLst/>
                          <a:latin typeface="Arial" pitchFamily="34" charset="0"/>
                          <a:cs typeface="Arial" pitchFamily="34" charset="0"/>
                        </a:rPr>
                        <a:t>£2,500</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Arial" pitchFamily="34" charset="0"/>
                          <a:cs typeface="Arial" pitchFamily="34" charset="0"/>
                        </a:rPr>
                        <a:t>£28</a:t>
                      </a:r>
                      <a:endParaRPr kumimoji="0" lang="en-GB" sz="2000" b="0" i="0" u="none" strike="noStrike" cap="none" normalizeH="0" baseline="0" dirty="0">
                        <a:ln>
                          <a:noFill/>
                        </a:ln>
                        <a:solidFill>
                          <a:srgbClr val="009900"/>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33363">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Arial" pitchFamily="34" charset="0"/>
                          <a:cs typeface="Arial" pitchFamily="34" charset="0"/>
                        </a:rPr>
                        <a:t>£33,000</a:t>
                      </a:r>
                      <a:endParaRPr kumimoji="0" lang="en-GB" sz="2000" b="0" i="0" u="none" strike="noStrike" cap="none" normalizeH="0" baseline="0" dirty="0">
                        <a:ln>
                          <a:noFill/>
                        </a:ln>
                        <a:solidFill>
                          <a:schemeClr val="tx1"/>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2000" b="0" u="none" strike="noStrike" cap="none" normalizeH="0" baseline="0" dirty="0">
                          <a:ln>
                            <a:noFill/>
                          </a:ln>
                          <a:effectLst/>
                          <a:latin typeface="Arial" pitchFamily="34" charset="0"/>
                          <a:cs typeface="Arial" pitchFamily="34" charset="0"/>
                        </a:rPr>
                        <a:t>£2,750</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Arial" pitchFamily="34" charset="0"/>
                          <a:cs typeface="Arial" pitchFamily="34" charset="0"/>
                        </a:rPr>
                        <a:t>£54</a:t>
                      </a:r>
                      <a:endParaRPr kumimoji="0" lang="en-GB" sz="2000" b="0" i="0" u="none" strike="noStrike" cap="none" normalizeH="0" baseline="0" dirty="0">
                        <a:ln>
                          <a:noFill/>
                        </a:ln>
                        <a:solidFill>
                          <a:srgbClr val="009900"/>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4"/>
                  </a:ext>
                </a:extLst>
              </a:tr>
              <a:tr h="233363">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Arial" pitchFamily="34" charset="0"/>
                          <a:cs typeface="Arial" pitchFamily="34" charset="0"/>
                        </a:rPr>
                        <a:t>£35,000</a:t>
                      </a:r>
                      <a:endParaRPr kumimoji="0" lang="en-GB" sz="2000" b="0" i="0" u="none" strike="noStrike" cap="none" normalizeH="0" baseline="0" dirty="0">
                        <a:ln>
                          <a:noFill/>
                        </a:ln>
                        <a:solidFill>
                          <a:schemeClr val="tx1"/>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2000" b="0" u="none" strike="noStrike" cap="none" normalizeH="0" baseline="0" dirty="0">
                          <a:ln>
                            <a:noFill/>
                          </a:ln>
                          <a:effectLst/>
                          <a:latin typeface="Arial" pitchFamily="34" charset="0"/>
                          <a:cs typeface="Arial" pitchFamily="34" charset="0"/>
                        </a:rPr>
                        <a:t>£2,916</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Arial" pitchFamily="34" charset="0"/>
                          <a:cs typeface="Arial" pitchFamily="34" charset="0"/>
                        </a:rPr>
                        <a:t>£69</a:t>
                      </a:r>
                      <a:endParaRPr kumimoji="0" lang="en-GB" sz="2000" b="0" i="0" u="none" strike="noStrike" cap="none" normalizeH="0" baseline="0" dirty="0">
                        <a:ln>
                          <a:noFill/>
                        </a:ln>
                        <a:solidFill>
                          <a:srgbClr val="009900"/>
                        </a:solidFill>
                        <a:effectLst/>
                        <a:latin typeface="Arial" pitchFamily="34" charset="0"/>
                        <a:cs typeface="Arial" pitchFamily="34" charset="0"/>
                      </a:endParaRPr>
                    </a:p>
                  </a:txBody>
                  <a:tcPr marL="40489" marR="40489"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8" name="TextBox 14"/>
          <p:cNvSpPr txBox="1">
            <a:spLocks noChangeArrowheads="1"/>
          </p:cNvSpPr>
          <p:nvPr/>
        </p:nvSpPr>
        <p:spPr bwMode="auto">
          <a:xfrm>
            <a:off x="2771322" y="476676"/>
            <a:ext cx="4950521" cy="430887"/>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Student loan repayments</a:t>
            </a:r>
          </a:p>
        </p:txBody>
      </p:sp>
      <p:sp>
        <p:nvSpPr>
          <p:cNvPr id="21" name="TextBox 20"/>
          <p:cNvSpPr txBox="1"/>
          <p:nvPr/>
        </p:nvSpPr>
        <p:spPr>
          <a:xfrm>
            <a:off x="2970040" y="5299851"/>
            <a:ext cx="18473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p:cNvSpPr txBox="1"/>
          <p:nvPr/>
        </p:nvSpPr>
        <p:spPr>
          <a:xfrm>
            <a:off x="5664064" y="5530006"/>
            <a:ext cx="534520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Interest is applied to your loan. More info can be </a:t>
            </a:r>
            <a:br>
              <a:rPr kumimoji="0" lang="en-GB"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found on  </a:t>
            </a:r>
            <a:r>
              <a:rPr kumimoji="0" lang="en-GB"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hlinkClick r:id="rId3"/>
              </a:rPr>
              <a:t>www.slc.co.uk/repayment</a:t>
            </a:r>
            <a:endParaRPr kumimoji="0" lang="en-GB"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ounded Rectangle 17"/>
          <p:cNvSpPr/>
          <p:nvPr/>
        </p:nvSpPr>
        <p:spPr>
          <a:xfrm>
            <a:off x="3361135" y="4386034"/>
            <a:ext cx="5551880" cy="766763"/>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You pay 9% of your income over the </a:t>
            </a:r>
            <a:r>
              <a:rPr kumimoji="0" lang="en-GB"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threshold</a:t>
            </a:r>
          </a:p>
        </p:txBody>
      </p:sp>
      <p:sp>
        <p:nvSpPr>
          <p:cNvPr id="34" name="TextBox 32"/>
          <p:cNvSpPr txBox="1">
            <a:spLocks noChangeArrowheads="1"/>
          </p:cNvSpPr>
          <p:nvPr/>
        </p:nvSpPr>
        <p:spPr bwMode="auto">
          <a:xfrm>
            <a:off x="8736243" y="4777923"/>
            <a:ext cx="1678666" cy="707886"/>
          </a:xfrm>
          <a:prstGeom prst="rect">
            <a:avLst/>
          </a:prstGeom>
          <a:noFill/>
          <a:ln w="9525">
            <a:noFill/>
            <a:miter lim="800000"/>
            <a:headEnd/>
            <a:tailEnd/>
          </a:ln>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repayment?</a:t>
            </a:r>
          </a:p>
        </p:txBody>
      </p:sp>
      <p:pic>
        <p:nvPicPr>
          <p:cNvPr id="14" name="Picture 3" descr="C:\Users\rutterb\Desktop\1516 Templates &amp; Graphics\Turquoise icons -PNG\Household income_turquoise.png"/>
          <p:cNvPicPr>
            <a:picLocks noChangeAspect="1" noChangeArrowheads="1"/>
          </p:cNvPicPr>
          <p:nvPr/>
        </p:nvPicPr>
        <p:blipFill>
          <a:blip r:embed="rId4" cstate="print"/>
          <a:srcRect/>
          <a:stretch>
            <a:fillRect/>
          </a:stretch>
        </p:blipFill>
        <p:spPr bwMode="auto">
          <a:xfrm>
            <a:off x="2694510" y="4365108"/>
            <a:ext cx="765445" cy="808617"/>
          </a:xfrm>
          <a:prstGeom prst="rect">
            <a:avLst/>
          </a:prstGeom>
          <a:noFill/>
        </p:spPr>
      </p:pic>
    </p:spTree>
    <p:extLst>
      <p:ext uri="{BB962C8B-B14F-4D97-AF65-F5344CB8AC3E}">
        <p14:creationId xmlns:p14="http://schemas.microsoft.com/office/powerpoint/2010/main" val="295568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1000"/>
                                        <p:tgtEl>
                                          <p:spTgt spid="18"/>
                                        </p:tgtEl>
                                        <p:attrNameLst>
                                          <p:attrName>ppt_w</p:attrName>
                                        </p:attrNameLst>
                                      </p:cBhvr>
                                      <p:tavLst>
                                        <p:tav tm="0">
                                          <p:val>
                                            <p:strVal val="ppt_w"/>
                                          </p:val>
                                        </p:tav>
                                        <p:tav tm="100000">
                                          <p:val>
                                            <p:fltVal val="0"/>
                                          </p:val>
                                        </p:tav>
                                      </p:tavLst>
                                    </p:anim>
                                    <p:anim calcmode="lin" valueType="num">
                                      <p:cBhvr>
                                        <p:cTn id="7" dur="1000"/>
                                        <p:tgtEl>
                                          <p:spTgt spid="18"/>
                                        </p:tgtEl>
                                        <p:attrNameLst>
                                          <p:attrName>ppt_h</p:attrName>
                                        </p:attrNameLst>
                                      </p:cBhvr>
                                      <p:tavLst>
                                        <p:tav tm="0">
                                          <p:val>
                                            <p:strVal val="ppt_h"/>
                                          </p:val>
                                        </p:tav>
                                        <p:tav tm="100000">
                                          <p:val>
                                            <p:fltVal val="0"/>
                                          </p:val>
                                        </p:tav>
                                      </p:tavLst>
                                    </p:anim>
                                    <p:animEffect transition="out" filter="fade">
                                      <p:cBhvr>
                                        <p:cTn id="8" dur="1000"/>
                                        <p:tgtEl>
                                          <p:spTgt spid="18"/>
                                        </p:tgtEl>
                                      </p:cBhvr>
                                    </p:animEffect>
                                    <p:set>
                                      <p:cBhvr>
                                        <p:cTn id="9"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FD90C7-FAF0-430F-AF04-B65BACC71C29}"/>
              </a:ext>
            </a:extLst>
          </p:cNvPr>
          <p:cNvSpPr>
            <a:spLocks noGrp="1"/>
          </p:cNvSpPr>
          <p:nvPr>
            <p:ph type="sldNum" sz="quarter" idx="4294967295"/>
          </p:nvPr>
        </p:nvSpPr>
        <p:spPr>
          <a:xfrm>
            <a:off x="6551064" y="6356276"/>
            <a:ext cx="2132999" cy="364111"/>
          </a:xfrm>
          <a:prstGeom prst="rect">
            <a:avLst/>
          </a:prstGeom>
        </p:spPr>
        <p:txBody>
          <a:bodyPr vert="horz" wrap="square" lIns="91416" tIns="45708" rIns="91416" bIns="45708" numCol="1" anchor="t" anchorCtr="0" compatLnSpc="1">
            <a:prstTxWarp prst="textNoShape">
              <a:avLst/>
            </a:prstTxWarp>
          </a:bodyPr>
          <a:lstStyle>
            <a:defPPr>
              <a:defRPr lang="en-US"/>
            </a:defPPr>
            <a:lvl1pPr marL="0" algn="l" defTabSz="457063" rtl="0" eaLnBrk="1" latinLnBrk="0" hangingPunct="1">
              <a:defRPr sz="1799" kern="1200">
                <a:solidFill>
                  <a:schemeClr val="tx1"/>
                </a:solidFill>
                <a:latin typeface="Calibri" panose="020F0502020204030204" pitchFamily="34" charset="0"/>
                <a:ea typeface="MS PGothic" panose="020B0600070205080204" pitchFamily="34" charset="-128"/>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a:lstStyle>
          <a:p>
            <a:pPr marL="0" marR="0" lvl="0" indent="0" algn="l" defTabSz="457063" rtl="0" eaLnBrk="1" fontAlgn="auto" latinLnBrk="0" hangingPunct="1">
              <a:lnSpc>
                <a:spcPct val="100000"/>
              </a:lnSpc>
              <a:spcBef>
                <a:spcPts val="0"/>
              </a:spcBef>
              <a:spcAft>
                <a:spcPts val="0"/>
              </a:spcAft>
              <a:buClrTx/>
              <a:buSzTx/>
              <a:buFontTx/>
              <a:buNone/>
              <a:tabLst/>
              <a:defRPr/>
            </a:pPr>
            <a:fld id="{D88753F7-2955-447C-9C94-7C8F0F8D9343}" type="slidenum">
              <a:rPr kumimoji="0" lang="en-US" altLang="en-US" sz="1799"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l" defTabSz="457063" rtl="0" eaLnBrk="1" fontAlgn="auto" latinLnBrk="0" hangingPunct="1">
                <a:lnSpc>
                  <a:spcPct val="100000"/>
                </a:lnSpc>
                <a:spcBef>
                  <a:spcPts val="0"/>
                </a:spcBef>
                <a:spcAft>
                  <a:spcPts val="0"/>
                </a:spcAft>
                <a:buClrTx/>
                <a:buSzTx/>
                <a:buFontTx/>
                <a:buNone/>
                <a:tabLst/>
                <a:defRPr/>
              </a:pPr>
              <a:t>62</a:t>
            </a:fld>
            <a:endParaRPr kumimoji="0" lang="en-US" altLang="en-US" sz="1799"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nvGrpSpPr>
          <p:cNvPr id="7" name="Group 6">
            <a:extLst>
              <a:ext uri="{FF2B5EF4-FFF2-40B4-BE49-F238E27FC236}">
                <a16:creationId xmlns:a16="http://schemas.microsoft.com/office/drawing/2014/main" id="{ED591BDE-1B0B-4111-B96F-B447680C1BB6}"/>
              </a:ext>
            </a:extLst>
          </p:cNvPr>
          <p:cNvGrpSpPr/>
          <p:nvPr/>
        </p:nvGrpSpPr>
        <p:grpSpPr>
          <a:xfrm>
            <a:off x="1643326" y="115862"/>
            <a:ext cx="3318099" cy="2173138"/>
            <a:chOff x="530941" y="412955"/>
            <a:chExt cx="3480619" cy="2421206"/>
          </a:xfrm>
        </p:grpSpPr>
        <p:sp>
          <p:nvSpPr>
            <p:cNvPr id="5" name="Rectangle 4">
              <a:extLst>
                <a:ext uri="{FF2B5EF4-FFF2-40B4-BE49-F238E27FC236}">
                  <a16:creationId xmlns:a16="http://schemas.microsoft.com/office/drawing/2014/main" id="{C345F89A-9D44-450D-BD8E-C1173B211D5A}"/>
                </a:ext>
              </a:extLst>
            </p:cNvPr>
            <p:cNvSpPr/>
            <p:nvPr/>
          </p:nvSpPr>
          <p:spPr>
            <a:xfrm>
              <a:off x="530941" y="412955"/>
              <a:ext cx="3480619" cy="2418736"/>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81CEA0F-5515-4C21-A6BB-F9EED2A659E9}"/>
                </a:ext>
              </a:extLst>
            </p:cNvPr>
            <p:cNvPicPr>
              <a:picLocks noChangeAspect="1"/>
            </p:cNvPicPr>
            <p:nvPr/>
          </p:nvPicPr>
          <p:blipFill>
            <a:blip r:embed="rId2"/>
            <a:stretch>
              <a:fillRect/>
            </a:stretch>
          </p:blipFill>
          <p:spPr>
            <a:xfrm>
              <a:off x="722732" y="575187"/>
              <a:ext cx="3097036" cy="1749704"/>
            </a:xfrm>
            <a:prstGeom prst="rect">
              <a:avLst/>
            </a:prstGeom>
          </p:spPr>
        </p:pic>
        <p:sp>
          <p:nvSpPr>
            <p:cNvPr id="6" name="TextBox 5">
              <a:extLst>
                <a:ext uri="{FF2B5EF4-FFF2-40B4-BE49-F238E27FC236}">
                  <a16:creationId xmlns:a16="http://schemas.microsoft.com/office/drawing/2014/main" id="{2C6963E0-50C4-4988-B4E5-D0F747D4A56F}"/>
                </a:ext>
              </a:extLst>
            </p:cNvPr>
            <p:cNvSpPr txBox="1"/>
            <p:nvPr/>
          </p:nvSpPr>
          <p:spPr>
            <a:xfrm>
              <a:off x="1039790" y="2422776"/>
              <a:ext cx="2462920" cy="411385"/>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dirty="0">
                  <a:ln>
                    <a:noFill/>
                  </a:ln>
                  <a:solidFill>
                    <a:srgbClr val="0070C0"/>
                  </a:solidFill>
                  <a:effectLst/>
                  <a:uLnTx/>
                  <a:uFillTx/>
                  <a:latin typeface="Lucida Handwriting" panose="03010101010101010101" pitchFamily="66" charset="0"/>
                  <a:ea typeface="+mn-ea"/>
                  <a:cs typeface="+mn-cs"/>
                </a:rPr>
                <a:t>Accommodation</a:t>
              </a:r>
            </a:p>
          </p:txBody>
        </p:sp>
      </p:grpSp>
      <p:grpSp>
        <p:nvGrpSpPr>
          <p:cNvPr id="13" name="Group 12">
            <a:extLst>
              <a:ext uri="{FF2B5EF4-FFF2-40B4-BE49-F238E27FC236}">
                <a16:creationId xmlns:a16="http://schemas.microsoft.com/office/drawing/2014/main" id="{246D4A83-0030-4705-A2E7-C306CD259D50}"/>
              </a:ext>
            </a:extLst>
          </p:cNvPr>
          <p:cNvGrpSpPr/>
          <p:nvPr/>
        </p:nvGrpSpPr>
        <p:grpSpPr>
          <a:xfrm>
            <a:off x="1643323" y="2352531"/>
            <a:ext cx="2612664" cy="2072576"/>
            <a:chOff x="4188186" y="339213"/>
            <a:chExt cx="3038524" cy="2271252"/>
          </a:xfrm>
        </p:grpSpPr>
        <p:sp>
          <p:nvSpPr>
            <p:cNvPr id="10" name="Rectangle 9">
              <a:extLst>
                <a:ext uri="{FF2B5EF4-FFF2-40B4-BE49-F238E27FC236}">
                  <a16:creationId xmlns:a16="http://schemas.microsoft.com/office/drawing/2014/main" id="{64BB8788-6E53-4018-BECD-87E4775D17A4}"/>
                </a:ext>
              </a:extLst>
            </p:cNvPr>
            <p:cNvSpPr/>
            <p:nvPr/>
          </p:nvSpPr>
          <p:spPr>
            <a:xfrm>
              <a:off x="4188186" y="339213"/>
              <a:ext cx="3038524" cy="2271252"/>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D385952-4C28-4369-A035-FAC9D782AC00}"/>
                </a:ext>
              </a:extLst>
            </p:cNvPr>
            <p:cNvPicPr>
              <a:picLocks noChangeAspect="1"/>
            </p:cNvPicPr>
            <p:nvPr/>
          </p:nvPicPr>
          <p:blipFill>
            <a:blip r:embed="rId3"/>
            <a:stretch>
              <a:fillRect/>
            </a:stretch>
          </p:blipFill>
          <p:spPr>
            <a:xfrm>
              <a:off x="4323126" y="542702"/>
              <a:ext cx="2768643" cy="1563329"/>
            </a:xfrm>
            <a:prstGeom prst="rect">
              <a:avLst/>
            </a:prstGeom>
          </p:spPr>
        </p:pic>
        <p:sp>
          <p:nvSpPr>
            <p:cNvPr id="11" name="TextBox 10">
              <a:extLst>
                <a:ext uri="{FF2B5EF4-FFF2-40B4-BE49-F238E27FC236}">
                  <a16:creationId xmlns:a16="http://schemas.microsoft.com/office/drawing/2014/main" id="{95709DA9-8C5C-4062-BF4D-04AC60875AF0}"/>
                </a:ext>
              </a:extLst>
            </p:cNvPr>
            <p:cNvSpPr txBox="1"/>
            <p:nvPr/>
          </p:nvSpPr>
          <p:spPr>
            <a:xfrm>
              <a:off x="4323126" y="2149655"/>
              <a:ext cx="2768643" cy="404631"/>
            </a:xfrm>
            <a:prstGeom prst="rect">
              <a:avLst/>
            </a:prstGeom>
            <a:noFill/>
          </p:spPr>
          <p:txBody>
            <a:bodyPr wrap="square" rtlCol="0">
              <a:spAutoFit/>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dirty="0">
                  <a:ln>
                    <a:noFill/>
                  </a:ln>
                  <a:solidFill>
                    <a:srgbClr val="0070C0"/>
                  </a:solidFill>
                  <a:effectLst/>
                  <a:uLnTx/>
                  <a:uFillTx/>
                  <a:latin typeface="Lucida Handwriting" panose="03010101010101010101" pitchFamily="66" charset="0"/>
                  <a:ea typeface="+mn-ea"/>
                  <a:cs typeface="+mn-cs"/>
                </a:rPr>
                <a:t>Travel</a:t>
              </a:r>
            </a:p>
          </p:txBody>
        </p:sp>
      </p:grpSp>
      <p:grpSp>
        <p:nvGrpSpPr>
          <p:cNvPr id="18" name="Group 17">
            <a:extLst>
              <a:ext uri="{FF2B5EF4-FFF2-40B4-BE49-F238E27FC236}">
                <a16:creationId xmlns:a16="http://schemas.microsoft.com/office/drawing/2014/main" id="{07A04EDE-4501-4B78-A0EC-E793D8DDDC53}"/>
              </a:ext>
            </a:extLst>
          </p:cNvPr>
          <p:cNvGrpSpPr/>
          <p:nvPr/>
        </p:nvGrpSpPr>
        <p:grpSpPr>
          <a:xfrm>
            <a:off x="7941334" y="3239943"/>
            <a:ext cx="2300150" cy="2712996"/>
            <a:chOff x="6789197" y="136756"/>
            <a:chExt cx="2300749" cy="2713703"/>
          </a:xfrm>
        </p:grpSpPr>
        <p:sp>
          <p:nvSpPr>
            <p:cNvPr id="12" name="Rectangle 11">
              <a:extLst>
                <a:ext uri="{FF2B5EF4-FFF2-40B4-BE49-F238E27FC236}">
                  <a16:creationId xmlns:a16="http://schemas.microsoft.com/office/drawing/2014/main" id="{807363BC-034D-4862-9657-BF1E95656D84}"/>
                </a:ext>
              </a:extLst>
            </p:cNvPr>
            <p:cNvSpPr/>
            <p:nvPr/>
          </p:nvSpPr>
          <p:spPr>
            <a:xfrm>
              <a:off x="6789197" y="136756"/>
              <a:ext cx="2300749" cy="2713703"/>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9092741-9692-4BAB-8E59-A935D7DEA4D1}"/>
                </a:ext>
              </a:extLst>
            </p:cNvPr>
            <p:cNvPicPr>
              <a:picLocks noChangeAspect="1"/>
            </p:cNvPicPr>
            <p:nvPr/>
          </p:nvPicPr>
          <p:blipFill>
            <a:blip r:embed="rId4"/>
            <a:stretch>
              <a:fillRect/>
            </a:stretch>
          </p:blipFill>
          <p:spPr>
            <a:xfrm>
              <a:off x="6890968" y="212279"/>
              <a:ext cx="2097206" cy="2097206"/>
            </a:xfrm>
            <a:prstGeom prst="rect">
              <a:avLst/>
            </a:prstGeom>
          </p:spPr>
        </p:pic>
        <p:sp>
          <p:nvSpPr>
            <p:cNvPr id="17" name="TextBox 16">
              <a:extLst>
                <a:ext uri="{FF2B5EF4-FFF2-40B4-BE49-F238E27FC236}">
                  <a16:creationId xmlns:a16="http://schemas.microsoft.com/office/drawing/2014/main" id="{ABB52AD1-C9A3-47D9-A955-26E9292E6242}"/>
                </a:ext>
              </a:extLst>
            </p:cNvPr>
            <p:cNvSpPr txBox="1"/>
            <p:nvPr/>
          </p:nvSpPr>
          <p:spPr>
            <a:xfrm>
              <a:off x="6945790" y="2385008"/>
              <a:ext cx="1987561" cy="369332"/>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dirty="0">
                  <a:ln>
                    <a:noFill/>
                  </a:ln>
                  <a:solidFill>
                    <a:srgbClr val="0070C0"/>
                  </a:solidFill>
                  <a:effectLst/>
                  <a:uLnTx/>
                  <a:uFillTx/>
                  <a:latin typeface="Lucida Handwriting" panose="03010101010101010101" pitchFamily="66" charset="0"/>
                  <a:ea typeface="+mn-ea"/>
                  <a:cs typeface="+mn-cs"/>
                </a:rPr>
                <a:t>Food &amp; drink</a:t>
              </a:r>
            </a:p>
          </p:txBody>
        </p:sp>
      </p:grpSp>
      <p:grpSp>
        <p:nvGrpSpPr>
          <p:cNvPr id="22" name="Group 21">
            <a:extLst>
              <a:ext uri="{FF2B5EF4-FFF2-40B4-BE49-F238E27FC236}">
                <a16:creationId xmlns:a16="http://schemas.microsoft.com/office/drawing/2014/main" id="{E91A12D8-2EDC-42F6-BE04-C6B28EB1D5DD}"/>
              </a:ext>
            </a:extLst>
          </p:cNvPr>
          <p:cNvGrpSpPr/>
          <p:nvPr/>
        </p:nvGrpSpPr>
        <p:grpSpPr>
          <a:xfrm>
            <a:off x="7866259" y="165778"/>
            <a:ext cx="2108293" cy="2959635"/>
            <a:chOff x="118164" y="2850459"/>
            <a:chExt cx="2108842" cy="2960406"/>
          </a:xfrm>
        </p:grpSpPr>
        <p:sp>
          <p:nvSpPr>
            <p:cNvPr id="14" name="Rectangle 13">
              <a:extLst>
                <a:ext uri="{FF2B5EF4-FFF2-40B4-BE49-F238E27FC236}">
                  <a16:creationId xmlns:a16="http://schemas.microsoft.com/office/drawing/2014/main" id="{DCD0FB1D-6378-4220-A19B-72C0268F9981}"/>
                </a:ext>
              </a:extLst>
            </p:cNvPr>
            <p:cNvSpPr/>
            <p:nvPr/>
          </p:nvSpPr>
          <p:spPr>
            <a:xfrm>
              <a:off x="118164" y="2850459"/>
              <a:ext cx="2108842" cy="2960406"/>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CDFE00A2-9B91-424F-AD93-CF05DC2FFE54}"/>
                </a:ext>
              </a:extLst>
            </p:cNvPr>
            <p:cNvPicPr>
              <a:picLocks noChangeAspect="1"/>
            </p:cNvPicPr>
            <p:nvPr/>
          </p:nvPicPr>
          <p:blipFill>
            <a:blip r:embed="rId5"/>
            <a:stretch>
              <a:fillRect/>
            </a:stretch>
          </p:blipFill>
          <p:spPr>
            <a:xfrm>
              <a:off x="276395" y="2918837"/>
              <a:ext cx="1792379" cy="2365453"/>
            </a:xfrm>
            <a:prstGeom prst="rect">
              <a:avLst/>
            </a:prstGeom>
          </p:spPr>
        </p:pic>
        <p:sp>
          <p:nvSpPr>
            <p:cNvPr id="20" name="TextBox 19">
              <a:extLst>
                <a:ext uri="{FF2B5EF4-FFF2-40B4-BE49-F238E27FC236}">
                  <a16:creationId xmlns:a16="http://schemas.microsoft.com/office/drawing/2014/main" id="{0ED2E4B2-6AA8-4DB3-A738-C0AB99578163}"/>
                </a:ext>
              </a:extLst>
            </p:cNvPr>
            <p:cNvSpPr txBox="1"/>
            <p:nvPr/>
          </p:nvSpPr>
          <p:spPr>
            <a:xfrm>
              <a:off x="365061" y="5358031"/>
              <a:ext cx="1493412" cy="383459"/>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dirty="0">
                  <a:ln>
                    <a:noFill/>
                  </a:ln>
                  <a:solidFill>
                    <a:srgbClr val="0070C0"/>
                  </a:solidFill>
                  <a:effectLst/>
                  <a:uLnTx/>
                  <a:uFillTx/>
                  <a:latin typeface="Lucida Handwriting" panose="03010101010101010101" pitchFamily="66" charset="0"/>
                  <a:ea typeface="+mn-ea"/>
                  <a:cs typeface="+mn-cs"/>
                </a:rPr>
                <a:t>Social life</a:t>
              </a:r>
            </a:p>
          </p:txBody>
        </p:sp>
      </p:grpSp>
      <p:grpSp>
        <p:nvGrpSpPr>
          <p:cNvPr id="24" name="Group 23">
            <a:extLst>
              <a:ext uri="{FF2B5EF4-FFF2-40B4-BE49-F238E27FC236}">
                <a16:creationId xmlns:a16="http://schemas.microsoft.com/office/drawing/2014/main" id="{0A6F6ED0-5301-4EC2-99A1-8F371DBDAE3A}"/>
              </a:ext>
            </a:extLst>
          </p:cNvPr>
          <p:cNvGrpSpPr/>
          <p:nvPr/>
        </p:nvGrpSpPr>
        <p:grpSpPr>
          <a:xfrm>
            <a:off x="4682200" y="2476164"/>
            <a:ext cx="2510226" cy="2095061"/>
            <a:chOff x="2558805" y="2872350"/>
            <a:chExt cx="3038524" cy="2715047"/>
          </a:xfrm>
        </p:grpSpPr>
        <p:sp>
          <p:nvSpPr>
            <p:cNvPr id="15" name="Rectangle 14">
              <a:extLst>
                <a:ext uri="{FF2B5EF4-FFF2-40B4-BE49-F238E27FC236}">
                  <a16:creationId xmlns:a16="http://schemas.microsoft.com/office/drawing/2014/main" id="{341A1D97-BCCD-4325-8A97-6159077798EF}"/>
                </a:ext>
              </a:extLst>
            </p:cNvPr>
            <p:cNvSpPr/>
            <p:nvPr/>
          </p:nvSpPr>
          <p:spPr>
            <a:xfrm>
              <a:off x="2558805" y="2872350"/>
              <a:ext cx="3038524" cy="2715047"/>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BBC5BCD-F7FF-4534-8D16-3D5EAF9C2F2F}"/>
                </a:ext>
              </a:extLst>
            </p:cNvPr>
            <p:cNvPicPr>
              <a:picLocks noChangeAspect="1"/>
            </p:cNvPicPr>
            <p:nvPr/>
          </p:nvPicPr>
          <p:blipFill>
            <a:blip r:embed="rId6"/>
            <a:stretch>
              <a:fillRect/>
            </a:stretch>
          </p:blipFill>
          <p:spPr>
            <a:xfrm>
              <a:off x="2731347" y="3007786"/>
              <a:ext cx="2711709" cy="2033782"/>
            </a:xfrm>
            <a:prstGeom prst="rect">
              <a:avLst/>
            </a:prstGeom>
          </p:spPr>
        </p:pic>
        <p:sp>
          <p:nvSpPr>
            <p:cNvPr id="9" name="TextBox 8">
              <a:extLst>
                <a:ext uri="{FF2B5EF4-FFF2-40B4-BE49-F238E27FC236}">
                  <a16:creationId xmlns:a16="http://schemas.microsoft.com/office/drawing/2014/main" id="{BB4E01B0-3A18-45F5-B35D-B07E4F7A817B}"/>
                </a:ext>
              </a:extLst>
            </p:cNvPr>
            <p:cNvSpPr txBox="1"/>
            <p:nvPr/>
          </p:nvSpPr>
          <p:spPr>
            <a:xfrm>
              <a:off x="3331737" y="5099624"/>
              <a:ext cx="1638469" cy="478503"/>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dirty="0">
                  <a:ln>
                    <a:noFill/>
                  </a:ln>
                  <a:solidFill>
                    <a:srgbClr val="0070C0"/>
                  </a:solidFill>
                  <a:effectLst/>
                  <a:uLnTx/>
                  <a:uFillTx/>
                  <a:latin typeface="Lucida Handwriting" panose="03010101010101010101" pitchFamily="66" charset="0"/>
                  <a:ea typeface="+mn-ea"/>
                  <a:cs typeface="+mn-cs"/>
                </a:rPr>
                <a:t>Laundry</a:t>
              </a:r>
            </a:p>
          </p:txBody>
        </p:sp>
      </p:grpSp>
      <p:grpSp>
        <p:nvGrpSpPr>
          <p:cNvPr id="29" name="Group 28">
            <a:extLst>
              <a:ext uri="{FF2B5EF4-FFF2-40B4-BE49-F238E27FC236}">
                <a16:creationId xmlns:a16="http://schemas.microsoft.com/office/drawing/2014/main" id="{B7FD0787-411C-4E12-82E9-2636D99E8CE8}"/>
              </a:ext>
            </a:extLst>
          </p:cNvPr>
          <p:cNvGrpSpPr/>
          <p:nvPr/>
        </p:nvGrpSpPr>
        <p:grpSpPr>
          <a:xfrm>
            <a:off x="1584634" y="4539298"/>
            <a:ext cx="2414638" cy="2270661"/>
            <a:chOff x="7045050" y="4148663"/>
            <a:chExt cx="3038524" cy="2572581"/>
          </a:xfrm>
        </p:grpSpPr>
        <p:sp>
          <p:nvSpPr>
            <p:cNvPr id="21" name="Rectangle 20">
              <a:extLst>
                <a:ext uri="{FF2B5EF4-FFF2-40B4-BE49-F238E27FC236}">
                  <a16:creationId xmlns:a16="http://schemas.microsoft.com/office/drawing/2014/main" id="{C56AAD1B-45BA-4D6A-93B4-A0B62C1AD063}"/>
                </a:ext>
              </a:extLst>
            </p:cNvPr>
            <p:cNvSpPr/>
            <p:nvPr/>
          </p:nvSpPr>
          <p:spPr>
            <a:xfrm>
              <a:off x="7045050" y="4148663"/>
              <a:ext cx="3038524" cy="2572581"/>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E5ED824C-3023-4A06-AAC5-ED68C1BF6811}"/>
                </a:ext>
              </a:extLst>
            </p:cNvPr>
            <p:cNvPicPr>
              <a:picLocks noChangeAspect="1"/>
            </p:cNvPicPr>
            <p:nvPr/>
          </p:nvPicPr>
          <p:blipFill>
            <a:blip r:embed="rId7"/>
            <a:stretch>
              <a:fillRect/>
            </a:stretch>
          </p:blipFill>
          <p:spPr>
            <a:xfrm>
              <a:off x="7220528" y="4330662"/>
              <a:ext cx="2687567" cy="1803656"/>
            </a:xfrm>
            <a:prstGeom prst="rect">
              <a:avLst/>
            </a:prstGeom>
          </p:spPr>
        </p:pic>
        <p:sp>
          <p:nvSpPr>
            <p:cNvPr id="28" name="TextBox 27">
              <a:extLst>
                <a:ext uri="{FF2B5EF4-FFF2-40B4-BE49-F238E27FC236}">
                  <a16:creationId xmlns:a16="http://schemas.microsoft.com/office/drawing/2014/main" id="{A3592B4C-E6D1-4B64-88E8-5FD070E64EBD}"/>
                </a:ext>
              </a:extLst>
            </p:cNvPr>
            <p:cNvSpPr txBox="1"/>
            <p:nvPr/>
          </p:nvSpPr>
          <p:spPr>
            <a:xfrm>
              <a:off x="8000781" y="6206529"/>
              <a:ext cx="1444788" cy="418332"/>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dirty="0">
                  <a:ln>
                    <a:noFill/>
                  </a:ln>
                  <a:solidFill>
                    <a:srgbClr val="0070C0"/>
                  </a:solidFill>
                  <a:effectLst/>
                  <a:uLnTx/>
                  <a:uFillTx/>
                  <a:latin typeface="Lucida Handwriting" panose="03010101010101010101" pitchFamily="66" charset="0"/>
                  <a:ea typeface="+mn-ea"/>
                  <a:cs typeface="+mn-cs"/>
                </a:rPr>
                <a:t>Clothes</a:t>
              </a:r>
            </a:p>
          </p:txBody>
        </p:sp>
      </p:grpSp>
      <p:grpSp>
        <p:nvGrpSpPr>
          <p:cNvPr id="33" name="Group 32">
            <a:extLst>
              <a:ext uri="{FF2B5EF4-FFF2-40B4-BE49-F238E27FC236}">
                <a16:creationId xmlns:a16="http://schemas.microsoft.com/office/drawing/2014/main" id="{0A7A2319-753B-458A-A186-B7B3E1EBA4D6}"/>
              </a:ext>
            </a:extLst>
          </p:cNvPr>
          <p:cNvGrpSpPr/>
          <p:nvPr/>
        </p:nvGrpSpPr>
        <p:grpSpPr>
          <a:xfrm>
            <a:off x="5261361" y="114619"/>
            <a:ext cx="2178688" cy="2270661"/>
            <a:chOff x="10449199" y="1493607"/>
            <a:chExt cx="2805118" cy="2355722"/>
          </a:xfrm>
        </p:grpSpPr>
        <p:sp>
          <p:nvSpPr>
            <p:cNvPr id="23" name="Rectangle 22">
              <a:extLst>
                <a:ext uri="{FF2B5EF4-FFF2-40B4-BE49-F238E27FC236}">
                  <a16:creationId xmlns:a16="http://schemas.microsoft.com/office/drawing/2014/main" id="{BDB7E739-D911-4824-8C35-9774B50DCFC5}"/>
                </a:ext>
              </a:extLst>
            </p:cNvPr>
            <p:cNvSpPr/>
            <p:nvPr/>
          </p:nvSpPr>
          <p:spPr>
            <a:xfrm>
              <a:off x="10449199" y="1493607"/>
              <a:ext cx="2805118" cy="2355722"/>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4EA06534-ECA2-4E16-AB34-7EFE2FE74F2C}"/>
                </a:ext>
              </a:extLst>
            </p:cNvPr>
            <p:cNvPicPr>
              <a:picLocks noChangeAspect="1"/>
            </p:cNvPicPr>
            <p:nvPr/>
          </p:nvPicPr>
          <p:blipFill>
            <a:blip r:embed="rId8"/>
            <a:stretch>
              <a:fillRect/>
            </a:stretch>
          </p:blipFill>
          <p:spPr>
            <a:xfrm>
              <a:off x="10619463" y="1662976"/>
              <a:ext cx="2464590" cy="1594033"/>
            </a:xfrm>
            <a:prstGeom prst="rect">
              <a:avLst/>
            </a:prstGeom>
          </p:spPr>
        </p:pic>
        <p:sp>
          <p:nvSpPr>
            <p:cNvPr id="32" name="TextBox 31">
              <a:extLst>
                <a:ext uri="{FF2B5EF4-FFF2-40B4-BE49-F238E27FC236}">
                  <a16:creationId xmlns:a16="http://schemas.microsoft.com/office/drawing/2014/main" id="{4F2B5EEF-1CB6-4292-9C01-B141B2DE3B93}"/>
                </a:ext>
              </a:extLst>
            </p:cNvPr>
            <p:cNvSpPr txBox="1"/>
            <p:nvPr/>
          </p:nvSpPr>
          <p:spPr>
            <a:xfrm>
              <a:off x="11461238" y="3368503"/>
              <a:ext cx="1167216" cy="383068"/>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dirty="0">
                  <a:ln>
                    <a:noFill/>
                  </a:ln>
                  <a:solidFill>
                    <a:srgbClr val="0070C0"/>
                  </a:solidFill>
                  <a:effectLst/>
                  <a:uLnTx/>
                  <a:uFillTx/>
                  <a:latin typeface="Lucida Handwriting" panose="03010101010101010101" pitchFamily="66" charset="0"/>
                  <a:ea typeface="+mn-ea"/>
                  <a:cs typeface="+mn-cs"/>
                </a:rPr>
                <a:t>Bills</a:t>
              </a:r>
            </a:p>
          </p:txBody>
        </p:sp>
      </p:grpSp>
      <p:grpSp>
        <p:nvGrpSpPr>
          <p:cNvPr id="37" name="Group 36">
            <a:extLst>
              <a:ext uri="{FF2B5EF4-FFF2-40B4-BE49-F238E27FC236}">
                <a16:creationId xmlns:a16="http://schemas.microsoft.com/office/drawing/2014/main" id="{E347C31D-236E-4DB8-B6EC-8001E2A001A2}"/>
              </a:ext>
            </a:extLst>
          </p:cNvPr>
          <p:cNvGrpSpPr/>
          <p:nvPr/>
        </p:nvGrpSpPr>
        <p:grpSpPr>
          <a:xfrm>
            <a:off x="4939148" y="4646927"/>
            <a:ext cx="2448362" cy="2096465"/>
            <a:chOff x="9823336" y="4239717"/>
            <a:chExt cx="2805118" cy="2271252"/>
          </a:xfrm>
        </p:grpSpPr>
        <p:sp>
          <p:nvSpPr>
            <p:cNvPr id="31" name="Rectangle 30">
              <a:extLst>
                <a:ext uri="{FF2B5EF4-FFF2-40B4-BE49-F238E27FC236}">
                  <a16:creationId xmlns:a16="http://schemas.microsoft.com/office/drawing/2014/main" id="{D6E905B6-B251-49C2-9F36-CB84FFFFCEB5}"/>
                </a:ext>
              </a:extLst>
            </p:cNvPr>
            <p:cNvSpPr/>
            <p:nvPr/>
          </p:nvSpPr>
          <p:spPr>
            <a:xfrm>
              <a:off x="9823336" y="4239717"/>
              <a:ext cx="2805118" cy="2271252"/>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ECFFAA5A-4E6F-4E16-82CB-FDE5C5EF054B}"/>
                </a:ext>
              </a:extLst>
            </p:cNvPr>
            <p:cNvPicPr>
              <a:picLocks noChangeAspect="1"/>
            </p:cNvPicPr>
            <p:nvPr/>
          </p:nvPicPr>
          <p:blipFill>
            <a:blip r:embed="rId9"/>
            <a:stretch>
              <a:fillRect/>
            </a:stretch>
          </p:blipFill>
          <p:spPr>
            <a:xfrm>
              <a:off x="10004617" y="4408515"/>
              <a:ext cx="2427403" cy="1617673"/>
            </a:xfrm>
            <a:prstGeom prst="rect">
              <a:avLst/>
            </a:prstGeom>
          </p:spPr>
        </p:pic>
        <p:sp>
          <p:nvSpPr>
            <p:cNvPr id="36" name="TextBox 35">
              <a:extLst>
                <a:ext uri="{FF2B5EF4-FFF2-40B4-BE49-F238E27FC236}">
                  <a16:creationId xmlns:a16="http://schemas.microsoft.com/office/drawing/2014/main" id="{C12930F8-E775-4E83-B3A7-EF6DE6AB92E6}"/>
                </a:ext>
              </a:extLst>
            </p:cNvPr>
            <p:cNvSpPr txBox="1"/>
            <p:nvPr/>
          </p:nvSpPr>
          <p:spPr>
            <a:xfrm>
              <a:off x="10741599" y="6059699"/>
              <a:ext cx="1285334" cy="400020"/>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dirty="0">
                  <a:ln>
                    <a:noFill/>
                  </a:ln>
                  <a:solidFill>
                    <a:srgbClr val="0070C0"/>
                  </a:solidFill>
                  <a:effectLst/>
                  <a:uLnTx/>
                  <a:uFillTx/>
                  <a:latin typeface="Lucida Handwriting" panose="03010101010101010101" pitchFamily="66" charset="0"/>
                  <a:ea typeface="+mn-ea"/>
                  <a:cs typeface="+mn-cs"/>
                </a:rPr>
                <a:t>Books</a:t>
              </a:r>
            </a:p>
          </p:txBody>
        </p:sp>
      </p:grpSp>
    </p:spTree>
    <p:extLst>
      <p:ext uri="{BB962C8B-B14F-4D97-AF65-F5344CB8AC3E}">
        <p14:creationId xmlns:p14="http://schemas.microsoft.com/office/powerpoint/2010/main" val="2605322369"/>
      </p:ext>
    </p:extLst>
  </p:cSld>
  <p:clrMapOvr>
    <a:masterClrMapping/>
  </p:clrMapOvr>
  <p:transition>
    <p:push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D0C7-C1F6-4276-B361-38C2C17AA22A}"/>
              </a:ext>
            </a:extLst>
          </p:cNvPr>
          <p:cNvSpPr>
            <a:spLocks noGrp="1"/>
          </p:cNvSpPr>
          <p:nvPr>
            <p:ph type="title"/>
          </p:nvPr>
        </p:nvSpPr>
        <p:spPr>
          <a:xfrm>
            <a:off x="2676938" y="365125"/>
            <a:ext cx="8676861" cy="1325563"/>
          </a:xfrm>
        </p:spPr>
        <p:txBody>
          <a:bodyPr>
            <a:normAutofit fontScale="90000"/>
          </a:bodyPr>
          <a:lstStyle/>
          <a:p>
            <a:pPr algn="ctr"/>
            <a:r>
              <a:rPr lang="en-GB" dirty="0"/>
              <a:t/>
            </a:r>
            <a:br>
              <a:rPr lang="en-GB" dirty="0"/>
            </a:br>
            <a:r>
              <a:rPr lang="en-GB" dirty="0"/>
              <a:t/>
            </a:r>
            <a:br>
              <a:rPr lang="en-GB" dirty="0"/>
            </a:br>
            <a:r>
              <a:rPr lang="en-US" dirty="0">
                <a:solidFill>
                  <a:srgbClr val="C5DF9F"/>
                </a:solidFill>
                <a:latin typeface="Arial" panose="020B0604020202020204" pitchFamily="34" charset="0"/>
                <a:cs typeface="Arial" panose="020B0604020202020204" pitchFamily="34" charset="0"/>
              </a:rPr>
              <a:t/>
            </a:r>
            <a:br>
              <a:rPr lang="en-US" dirty="0">
                <a:solidFill>
                  <a:srgbClr val="C5DF9F"/>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F586B869-64C1-475B-BAD4-E50DA6ED6AF9}"/>
              </a:ext>
            </a:extLst>
          </p:cNvPr>
          <p:cNvPicPr>
            <a:picLocks noGrp="1" noChangeAspect="1"/>
          </p:cNvPicPr>
          <p:nvPr>
            <p:ph idx="1"/>
          </p:nvPr>
        </p:nvPicPr>
        <p:blipFill>
          <a:blip r:embed="rId2"/>
          <a:stretch>
            <a:fillRect/>
          </a:stretch>
        </p:blipFill>
        <p:spPr>
          <a:xfrm>
            <a:off x="0" y="0"/>
            <a:ext cx="2451652" cy="6858000"/>
          </a:xfrm>
          <a:prstGeom prst="rect">
            <a:avLst/>
          </a:prstGeom>
        </p:spPr>
      </p:pic>
      <p:pic>
        <p:nvPicPr>
          <p:cNvPr id="5" name="Picture 9" descr="UH_LOGO_BLACK_P_PRO.BLACK_CMYK_1115.ai">
            <a:extLst>
              <a:ext uri="{FF2B5EF4-FFF2-40B4-BE49-F238E27FC236}">
                <a16:creationId xmlns:a16="http://schemas.microsoft.com/office/drawing/2014/main" id="{3FB026DE-089E-4BEA-85CA-BFC185C01481}"/>
              </a:ext>
            </a:extLst>
          </p:cNvPr>
          <p:cNvPicPr>
            <a:picLocks noChangeAspect="1"/>
          </p:cNvPicPr>
          <p:nvPr/>
        </p:nvPicPr>
        <p:blipFill>
          <a:blip r:embed="rId3">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static.hobsons.co.uk/herts/usermedia/TEF/TEF%20Gold.png">
            <a:extLst>
              <a:ext uri="{FF2B5EF4-FFF2-40B4-BE49-F238E27FC236}">
                <a16:creationId xmlns:a16="http://schemas.microsoft.com/office/drawing/2014/main" id="{C651ED7C-D8F4-462C-ADE9-8101DB4BC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013273C4-60ED-41C8-93FB-A2DCE70B8AFF}"/>
              </a:ext>
            </a:extLst>
          </p:cNvPr>
          <p:cNvSpPr txBox="1">
            <a:spLocks/>
          </p:cNvSpPr>
          <p:nvPr/>
        </p:nvSpPr>
        <p:spPr>
          <a:xfrm>
            <a:off x="2769704" y="1148867"/>
            <a:ext cx="914400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Calibri Light"/>
              <a:ea typeface="+mj-ea"/>
              <a:cs typeface="+mj-cs"/>
            </a:endParaRPr>
          </a:p>
        </p:txBody>
      </p:sp>
      <p:pic>
        <p:nvPicPr>
          <p:cNvPr id="6" name="Picture 5">
            <a:extLst>
              <a:ext uri="{FF2B5EF4-FFF2-40B4-BE49-F238E27FC236}">
                <a16:creationId xmlns:a16="http://schemas.microsoft.com/office/drawing/2014/main" id="{72FC2EC5-139E-44BE-9C19-DBA349B529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451652" cy="6858000"/>
          </a:xfrm>
          <a:prstGeom prst="rect">
            <a:avLst/>
          </a:prstGeom>
        </p:spPr>
      </p:pic>
      <p:sp>
        <p:nvSpPr>
          <p:cNvPr id="8" name="Rectangle 3">
            <a:extLst>
              <a:ext uri="{FF2B5EF4-FFF2-40B4-BE49-F238E27FC236}">
                <a16:creationId xmlns:a16="http://schemas.microsoft.com/office/drawing/2014/main" id="{84FE57EC-7AC8-40E8-BBA1-ED03BD64FEC9}"/>
              </a:ext>
            </a:extLst>
          </p:cNvPr>
          <p:cNvSpPr txBox="1">
            <a:spLocks noChangeArrowheads="1"/>
          </p:cNvSpPr>
          <p:nvPr/>
        </p:nvSpPr>
        <p:spPr>
          <a:xfrm>
            <a:off x="3285964" y="1690688"/>
            <a:ext cx="7189653" cy="3210518"/>
          </a:xfrm>
          <a:prstGeom prst="rect">
            <a:avLst/>
          </a:prstGeom>
          <a:noFill/>
        </p:spPr>
        <p:txBody>
          <a:bodyPr/>
          <a:lstStyle/>
          <a:p>
            <a:pPr marL="407569" marR="0" lvl="0" indent="-339640" algn="l" defTabSz="914400" rtl="0" eaLnBrk="1" fontAlgn="auto" latinLnBrk="0" hangingPunct="1">
              <a:lnSpc>
                <a:spcPct val="100000"/>
              </a:lnSpc>
              <a:spcBef>
                <a:spcPct val="20000"/>
              </a:spcBef>
              <a:spcAft>
                <a:spcPts val="0"/>
              </a:spcAft>
              <a:buClrTx/>
              <a:buSzTx/>
              <a:buFontTx/>
              <a:buNone/>
              <a:tabLst/>
              <a:defRPr/>
            </a:pPr>
            <a:endParaRPr kumimoji="0" lang="en-US" sz="1887" b="1" i="0" u="none" strike="noStrike" kern="0" cap="none" spc="0" normalizeH="0" baseline="0" noProof="0" dirty="0">
              <a:ln>
                <a:noFill/>
              </a:ln>
              <a:solidFill>
                <a:prstClr val="black"/>
              </a:solidFill>
              <a:effectLst/>
              <a:uLnTx/>
              <a:uFillTx/>
              <a:latin typeface="Calibri"/>
              <a:ea typeface="ＭＳ Ｐゴシック" charset="-128"/>
              <a:cs typeface="Arial" pitchFamily="34" charset="0"/>
            </a:endParaRPr>
          </a:p>
          <a:p>
            <a:pPr marL="407569" marR="0" lvl="0" indent="-33964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395"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Bursaries</a:t>
            </a:r>
          </a:p>
          <a:p>
            <a:pPr marL="407569" marR="0" lvl="0" indent="-33964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395"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Scholarships</a:t>
            </a:r>
          </a:p>
          <a:p>
            <a:pPr marL="407569" marR="0" lvl="0" indent="-33964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395"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Hardship fund </a:t>
            </a:r>
            <a:r>
              <a:rPr kumimoji="0" lang="en-US" sz="2395" b="0" i="0" u="none" strike="noStrike" kern="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a:t>
            </a:r>
            <a:r>
              <a:rPr kumimoji="0" lang="en-US" sz="2395" b="0" i="0" u="none" strike="noStrike" kern="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hlinkClick r:id="rId6"/>
              </a:rPr>
              <a:t>financial-support@herts.ac.uk</a:t>
            </a:r>
            <a:r>
              <a:rPr kumimoji="0" lang="en-US" sz="2395" b="0" i="0" u="none" strike="noStrike" kern="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a:t>
            </a:r>
            <a:endParaRPr kumimoji="0" lang="en-GB" sz="2395"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endParaRPr>
          </a:p>
          <a:p>
            <a:pPr marL="407569" marR="0" lvl="0" indent="-33964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39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Disabled Students’ Allowances (DSAs) </a:t>
            </a:r>
          </a:p>
          <a:p>
            <a:pPr marL="407569" marR="0" lvl="0" indent="-339640" algn="l" defTabSz="914400" rtl="0" eaLnBrk="1" fontAlgn="auto" latinLnBrk="0" hangingPunct="1">
              <a:lnSpc>
                <a:spcPct val="100000"/>
              </a:lnSpc>
              <a:spcBef>
                <a:spcPct val="20000"/>
              </a:spcBef>
              <a:spcAft>
                <a:spcPts val="0"/>
              </a:spcAft>
              <a:buClrTx/>
              <a:buSzTx/>
              <a:buFontTx/>
              <a:buNone/>
              <a:tabLst/>
              <a:defRPr/>
            </a:pPr>
            <a:r>
              <a:rPr kumimoji="0" lang="en-GB" sz="2395"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www.gov.uk/disabled-students-allowances-dsas</a:t>
            </a:r>
            <a:endParaRPr kumimoji="0" lang="en-GB" sz="2395"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07569" marR="0" lvl="0" indent="-339640" algn="l" defTabSz="914400" rtl="0" eaLnBrk="1" fontAlgn="auto" latinLnBrk="0" hangingPunct="1">
              <a:lnSpc>
                <a:spcPct val="100000"/>
              </a:lnSpc>
              <a:spcBef>
                <a:spcPct val="20000"/>
              </a:spcBef>
              <a:spcAft>
                <a:spcPts val="0"/>
              </a:spcAft>
              <a:buClrTx/>
              <a:buSzTx/>
              <a:buFontTx/>
              <a:buNone/>
              <a:tabLst/>
              <a:defRPr/>
            </a:pPr>
            <a:endParaRPr kumimoji="0" lang="en-US" sz="2395" b="1" i="0" u="none" strike="noStrike" kern="0" cap="none" spc="0" normalizeH="0" baseline="0" noProof="0" dirty="0">
              <a:ln>
                <a:noFill/>
              </a:ln>
              <a:solidFill>
                <a:prstClr val="black"/>
              </a:solidFill>
              <a:effectLst/>
              <a:uLnTx/>
              <a:uFillTx/>
              <a:latin typeface="Calibri"/>
              <a:ea typeface="ＭＳ Ｐゴシック" charset="-128"/>
              <a:cs typeface="Arial" pitchFamily="34" charset="0"/>
            </a:endParaRPr>
          </a:p>
          <a:p>
            <a:pPr marL="407569" marR="0" lvl="0" indent="-339640" algn="l" defTabSz="914400" rtl="0" eaLnBrk="1" fontAlgn="auto" latinLnBrk="0" hangingPunct="1">
              <a:lnSpc>
                <a:spcPct val="100000"/>
              </a:lnSpc>
              <a:spcBef>
                <a:spcPct val="20000"/>
              </a:spcBef>
              <a:spcAft>
                <a:spcPts val="0"/>
              </a:spcAft>
              <a:buClrTx/>
              <a:buSzTx/>
              <a:buFontTx/>
              <a:buNone/>
              <a:tabLst/>
              <a:defRPr/>
            </a:pPr>
            <a:endParaRPr kumimoji="0" lang="en-US" sz="1887" b="0" i="0" u="none" strike="noStrike" kern="0" cap="none" spc="0" normalizeH="0" baseline="0" noProof="0" dirty="0">
              <a:ln>
                <a:noFill/>
              </a:ln>
              <a:solidFill>
                <a:prstClr val="black"/>
              </a:solidFill>
              <a:effectLst/>
              <a:uLnTx/>
              <a:uFillTx/>
              <a:latin typeface="Calibri"/>
              <a:ea typeface="ＭＳ Ｐゴシック" charset="-128"/>
              <a:cs typeface="Arial" pitchFamily="34" charset="0"/>
            </a:endParaRPr>
          </a:p>
        </p:txBody>
      </p:sp>
      <p:grpSp>
        <p:nvGrpSpPr>
          <p:cNvPr id="9" name="Group 8">
            <a:extLst>
              <a:ext uri="{FF2B5EF4-FFF2-40B4-BE49-F238E27FC236}">
                <a16:creationId xmlns:a16="http://schemas.microsoft.com/office/drawing/2014/main" id="{63B10A20-0317-4840-BF3F-32BE0D1A1998}"/>
              </a:ext>
            </a:extLst>
          </p:cNvPr>
          <p:cNvGrpSpPr>
            <a:grpSpLocks/>
          </p:cNvGrpSpPr>
          <p:nvPr/>
        </p:nvGrpSpPr>
        <p:grpSpPr bwMode="auto">
          <a:xfrm>
            <a:off x="2676938" y="4600395"/>
            <a:ext cx="8447301" cy="928932"/>
            <a:chOff x="173172" y="5691117"/>
            <a:chExt cx="8954860" cy="984017"/>
          </a:xfrm>
        </p:grpSpPr>
        <p:grpSp>
          <p:nvGrpSpPr>
            <p:cNvPr id="10" name="Group 76">
              <a:extLst>
                <a:ext uri="{FF2B5EF4-FFF2-40B4-BE49-F238E27FC236}">
                  <a16:creationId xmlns:a16="http://schemas.microsoft.com/office/drawing/2014/main" id="{30A7B1F2-71C3-4343-9876-30685158F077}"/>
                </a:ext>
              </a:extLst>
            </p:cNvPr>
            <p:cNvGrpSpPr>
              <a:grpSpLocks/>
            </p:cNvGrpSpPr>
            <p:nvPr/>
          </p:nvGrpSpPr>
          <p:grpSpPr bwMode="auto">
            <a:xfrm>
              <a:off x="173172" y="5691117"/>
              <a:ext cx="8247497" cy="984017"/>
              <a:chOff x="336948" y="5663821"/>
              <a:chExt cx="8247497" cy="984017"/>
            </a:xfrm>
          </p:grpSpPr>
          <p:sp>
            <p:nvSpPr>
              <p:cNvPr id="12" name="Rounded Rectangle 25">
                <a:extLst>
                  <a:ext uri="{FF2B5EF4-FFF2-40B4-BE49-F238E27FC236}">
                    <a16:creationId xmlns:a16="http://schemas.microsoft.com/office/drawing/2014/main" id="{23E9650B-BDBA-41A7-9227-3E19A6DD46FE}"/>
                  </a:ext>
                </a:extLst>
              </p:cNvPr>
              <p:cNvSpPr/>
              <p:nvPr/>
            </p:nvSpPr>
            <p:spPr>
              <a:xfrm>
                <a:off x="695430" y="5773156"/>
                <a:ext cx="7889491" cy="742329"/>
              </a:xfrm>
              <a:prstGeom prst="round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981"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2">
                <a:extLst>
                  <a:ext uri="{FF2B5EF4-FFF2-40B4-BE49-F238E27FC236}">
                    <a16:creationId xmlns:a16="http://schemas.microsoft.com/office/drawing/2014/main" id="{184F2C0C-C28C-490B-AE98-C6EB2DE12FE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43005" t="38432" r="47658" b="44775"/>
              <a:stretch>
                <a:fillRect/>
              </a:stretch>
            </p:blipFill>
            <p:spPr bwMode="auto">
              <a:xfrm>
                <a:off x="336948" y="5663821"/>
                <a:ext cx="973084" cy="98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4">
              <a:extLst>
                <a:ext uri="{FF2B5EF4-FFF2-40B4-BE49-F238E27FC236}">
                  <a16:creationId xmlns:a16="http://schemas.microsoft.com/office/drawing/2014/main" id="{4526B0A5-0964-444D-A205-BFF30B2A9A6F}"/>
                </a:ext>
              </a:extLst>
            </p:cNvPr>
            <p:cNvSpPr>
              <a:spLocks noChangeArrowheads="1"/>
            </p:cNvSpPr>
            <p:nvPr/>
          </p:nvSpPr>
          <p:spPr bwMode="auto">
            <a:xfrm>
              <a:off x="1134884" y="5823470"/>
              <a:ext cx="7993148" cy="713049"/>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8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Check university/college websites and ask at open days to see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8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they offer and how/when to apply....don’t miss out!!</a:t>
              </a:r>
            </a:p>
          </p:txBody>
        </p:sp>
      </p:grpSp>
      <p:pic>
        <p:nvPicPr>
          <p:cNvPr id="14" name="Picture 2">
            <a:extLst>
              <a:ext uri="{FF2B5EF4-FFF2-40B4-BE49-F238E27FC236}">
                <a16:creationId xmlns:a16="http://schemas.microsoft.com/office/drawing/2014/main" id="{9139C1A5-3542-4AF8-96C8-362A235B0C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42246" y="2036513"/>
            <a:ext cx="1715732" cy="78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88498ADA-AC6A-4617-AED7-1541B1A68AB6}"/>
              </a:ext>
            </a:extLst>
          </p:cNvPr>
          <p:cNvSpPr/>
          <p:nvPr/>
        </p:nvSpPr>
        <p:spPr>
          <a:xfrm>
            <a:off x="2807941" y="154255"/>
            <a:ext cx="9144000" cy="1404262"/>
          </a:xfrm>
          <a:prstGeom prst="rect">
            <a:avLst/>
          </a:prstGeom>
          <a:solidFill>
            <a:srgbClr val="18B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6089"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Extra Support</a:t>
            </a:r>
          </a:p>
        </p:txBody>
      </p:sp>
    </p:spTree>
    <p:extLst>
      <p:ext uri="{BB962C8B-B14F-4D97-AF65-F5344CB8AC3E}">
        <p14:creationId xmlns:p14="http://schemas.microsoft.com/office/powerpoint/2010/main" val="69960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descr="A group of people standing in front of a crowd posing for the camera&#10;&#10;Description automatically generated">
            <a:extLst>
              <a:ext uri="{FF2B5EF4-FFF2-40B4-BE49-F238E27FC236}">
                <a16:creationId xmlns:a16="http://schemas.microsoft.com/office/drawing/2014/main" id="{CB6CABDC-A5E7-409A-AC35-ABFCDCD383F2}"/>
              </a:ext>
            </a:extLst>
          </p:cNvPr>
          <p:cNvPicPr>
            <a:picLocks noGrp="1" noChangeAspect="1"/>
          </p:cNvPicPr>
          <p:nvPr>
            <p:ph idx="10"/>
          </p:nvPr>
        </p:nvPicPr>
        <p:blipFill>
          <a:blip r:embed="rId2"/>
          <a:stretch>
            <a:fillRect/>
          </a:stretch>
        </p:blipFill>
        <p:spPr>
          <a:xfrm>
            <a:off x="1101960" y="534047"/>
            <a:ext cx="10132663" cy="3475385"/>
          </a:xfrm>
        </p:spPr>
      </p:pic>
      <p:pic>
        <p:nvPicPr>
          <p:cNvPr id="5" name="Picture 9" descr="UH_LOGO_BLACK_P_PRO.BLACK_CMYK_1115.ai">
            <a:extLst>
              <a:ext uri="{FF2B5EF4-FFF2-40B4-BE49-F238E27FC236}">
                <a16:creationId xmlns:a16="http://schemas.microsoft.com/office/drawing/2014/main" id="{3FB026DE-089E-4BEA-85CA-BFC185C01481}"/>
              </a:ext>
            </a:extLst>
          </p:cNvPr>
          <p:cNvPicPr>
            <a:picLocks noChangeAspect="1"/>
          </p:cNvPicPr>
          <p:nvPr/>
        </p:nvPicPr>
        <p:blipFill>
          <a:blip r:embed="rId3">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static.hobsons.co.uk/herts/usermedia/TEF/TEF%20Gold.png">
            <a:extLst>
              <a:ext uri="{FF2B5EF4-FFF2-40B4-BE49-F238E27FC236}">
                <a16:creationId xmlns:a16="http://schemas.microsoft.com/office/drawing/2014/main" id="{C651ED7C-D8F4-462C-ADE9-8101DB4BC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101960" y="4273110"/>
            <a:ext cx="10132663" cy="132412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1345790" y="4388699"/>
            <a:ext cx="955311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A well respected qualification	Gain transferable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Increase employment prospects	Make friends and connections for life</a:t>
            </a:r>
          </a:p>
        </p:txBody>
      </p:sp>
    </p:spTree>
    <p:extLst>
      <p:ext uri="{BB962C8B-B14F-4D97-AF65-F5344CB8AC3E}">
        <p14:creationId xmlns:p14="http://schemas.microsoft.com/office/powerpoint/2010/main" val="174136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F3D17A-F9C0-4956-9F8C-862FD6261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855742" cy="6858000"/>
          </a:xfrm>
          <a:prstGeom prst="rect">
            <a:avLst/>
          </a:prstGeom>
        </p:spPr>
      </p:pic>
      <p:pic>
        <p:nvPicPr>
          <p:cNvPr id="4" name="Picture 9" descr="UH_LOGO_BLACK_P_PRO.BLACK_CMYK_1115.ai">
            <a:extLst>
              <a:ext uri="{FF2B5EF4-FFF2-40B4-BE49-F238E27FC236}">
                <a16:creationId xmlns:a16="http://schemas.microsoft.com/office/drawing/2014/main" id="{1120AF40-0848-43B4-9BCB-03292DCD9DA7}"/>
              </a:ext>
            </a:extLst>
          </p:cNvPr>
          <p:cNvPicPr>
            <a:picLocks noChangeAspect="1"/>
          </p:cNvPicPr>
          <p:nvPr/>
        </p:nvPicPr>
        <p:blipFill>
          <a:blip r:embed="rId3">
            <a:extLst>
              <a:ext uri="{28A0092B-C50C-407E-A947-70E740481C1C}">
                <a14:useLocalDpi xmlns:a14="http://schemas.microsoft.com/office/drawing/2010/main" val="0"/>
              </a:ext>
            </a:extLst>
          </a:blip>
          <a:srcRect l="3175" r="2"/>
          <a:stretch>
            <a:fillRect/>
          </a:stretch>
        </p:blipFill>
        <p:spPr bwMode="auto">
          <a:xfrm>
            <a:off x="9344481" y="6054299"/>
            <a:ext cx="2441471"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static.hobsons.co.uk/herts/usermedia/TEF/TEF%20Gold.png">
            <a:extLst>
              <a:ext uri="{FF2B5EF4-FFF2-40B4-BE49-F238E27FC236}">
                <a16:creationId xmlns:a16="http://schemas.microsoft.com/office/drawing/2014/main" id="{F738BB4B-A336-4D60-8915-FDF126465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5860914"/>
            <a:ext cx="1981860" cy="7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37F7EDE2-D8B8-4C44-BA0C-0C5E1BF543B5}"/>
              </a:ext>
            </a:extLst>
          </p:cNvPr>
          <p:cNvSpPr txBox="1">
            <a:spLocks/>
          </p:cNvSpPr>
          <p:nvPr/>
        </p:nvSpPr>
        <p:spPr>
          <a:xfrm>
            <a:off x="3112654" y="586158"/>
            <a:ext cx="8786981" cy="137195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r>
            <a:br>
              <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Come and visit us!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 name="Rounded Rectangle 1"/>
          <p:cNvSpPr/>
          <p:nvPr/>
        </p:nvSpPr>
        <p:spPr>
          <a:xfrm>
            <a:off x="3759552" y="1511952"/>
            <a:ext cx="8026400" cy="228867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4193309" y="1760065"/>
            <a:ext cx="799869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Wednesday 10</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July – University Application Process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Information Evening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Saturday 12</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October- Open 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94494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600" dirty="0" smtClean="0">
                <a:solidFill>
                  <a:schemeClr val="accent6">
                    <a:lumMod val="50000"/>
                  </a:schemeClr>
                </a:solidFill>
              </a:rPr>
              <a:t>Bushey Meads Sixth Form</a:t>
            </a:r>
            <a:endParaRPr lang="en-GB" sz="6600" dirty="0">
              <a:solidFill>
                <a:schemeClr val="accent6">
                  <a:lumMod val="50000"/>
                </a:schemeClr>
              </a:solidFill>
            </a:endParaRPr>
          </a:p>
        </p:txBody>
      </p:sp>
      <p:sp>
        <p:nvSpPr>
          <p:cNvPr id="3" name="Subtitle 2"/>
          <p:cNvSpPr>
            <a:spLocks noGrp="1"/>
          </p:cNvSpPr>
          <p:nvPr>
            <p:ph type="subTitle" idx="1"/>
          </p:nvPr>
        </p:nvSpPr>
        <p:spPr>
          <a:xfrm>
            <a:off x="1524000" y="3643227"/>
            <a:ext cx="9144000" cy="1655762"/>
          </a:xfrm>
        </p:spPr>
        <p:txBody>
          <a:bodyPr>
            <a:normAutofit/>
          </a:bodyPr>
          <a:lstStyle/>
          <a:p>
            <a:r>
              <a:rPr lang="en-GB" sz="4000" dirty="0" smtClean="0">
                <a:solidFill>
                  <a:schemeClr val="accent6">
                    <a:lumMod val="50000"/>
                  </a:schemeClr>
                </a:solidFill>
              </a:rPr>
              <a:t>Next Steps Evening</a:t>
            </a:r>
          </a:p>
        </p:txBody>
      </p:sp>
      <p:sp>
        <p:nvSpPr>
          <p:cNvPr id="4" name="Rectangle 3"/>
          <p:cNvSpPr/>
          <p:nvPr/>
        </p:nvSpPr>
        <p:spPr>
          <a:xfrm>
            <a:off x="3204518" y="5945999"/>
            <a:ext cx="6096000" cy="1292662"/>
          </a:xfrm>
          <a:prstGeom prst="rect">
            <a:avLst/>
          </a:prstGeom>
        </p:spPr>
        <p:txBody>
          <a:bodyPr>
            <a:spAutoFit/>
          </a:bodyPr>
          <a:lstStyle/>
          <a:p>
            <a:pPr algn="ctr"/>
            <a:r>
              <a:rPr lang="en-GB" i="1" dirty="0">
                <a:solidFill>
                  <a:srgbClr val="38761D"/>
                </a:solidFill>
                <a:latin typeface="Arial" panose="020B0604020202020204" pitchFamily="34" charset="0"/>
              </a:rPr>
              <a:t>‘Our School has a Mind to be Kind’</a:t>
            </a:r>
            <a:endParaRPr lang="en-GB" dirty="0"/>
          </a:p>
          <a:p>
            <a:pPr algn="ctr"/>
            <a:r>
              <a:rPr lang="en-GB" sz="2400" dirty="0">
                <a:solidFill>
                  <a:srgbClr val="38761D"/>
                </a:solidFill>
                <a:latin typeface="Arial" panose="020B0604020202020204" pitchFamily="34" charset="0"/>
              </a:rPr>
              <a:t>Aspire to Achieve</a:t>
            </a:r>
            <a:endParaRPr lang="en-GB" dirty="0"/>
          </a:p>
          <a:p>
            <a:r>
              <a:rPr lang="en-GB" dirty="0"/>
              <a:t/>
            </a:r>
            <a:br>
              <a:rPr lang="en-GB" dirty="0"/>
            </a:br>
            <a:endParaRPr lang="en-GB" dirty="0"/>
          </a:p>
        </p:txBody>
      </p:sp>
    </p:spTree>
    <p:extLst>
      <p:ext uri="{BB962C8B-B14F-4D97-AF65-F5344CB8AC3E}">
        <p14:creationId xmlns:p14="http://schemas.microsoft.com/office/powerpoint/2010/main" val="3397586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B9470E-64B7-4B29-98A6-51A9DE771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2775" y="1820333"/>
            <a:ext cx="3261234" cy="4036181"/>
          </a:xfrm>
          <a:prstGeom prst="rect">
            <a:avLst/>
          </a:prstGeom>
        </p:spPr>
      </p:pic>
      <p:sp>
        <p:nvSpPr>
          <p:cNvPr id="11" name="Freeform: Shape 10">
            <a:extLst>
              <a:ext uri="{FF2B5EF4-FFF2-40B4-BE49-F238E27FC236}">
                <a16:creationId xmlns:a16="http://schemas.microsoft.com/office/drawing/2014/main" id="{64965EAE-E41A-435F-B993-07E824B6C9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3" name="Freeform: Shape 12">
            <a:extLst>
              <a:ext uri="{FF2B5EF4-FFF2-40B4-BE49-F238E27FC236}">
                <a16:creationId xmlns:a16="http://schemas.microsoft.com/office/drawing/2014/main" id="{152F8994-E6D4-4311-9548-C3607BC436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pic>
        <p:nvPicPr>
          <p:cNvPr id="4" name="Content Placeholder 4" descr="A close up of a sign&#10;&#10;Description generated with high confidence">
            <a:extLst>
              <a:ext uri="{FF2B5EF4-FFF2-40B4-BE49-F238E27FC236}">
                <a16:creationId xmlns:a16="http://schemas.microsoft.com/office/drawing/2014/main" id="{17FD1913-3C6C-456D-A7A4-593AE8FFE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7720" y="5763861"/>
            <a:ext cx="1603807" cy="826204"/>
          </a:xfrm>
          <a:prstGeom prst="rect">
            <a:avLst/>
          </a:prstGeom>
        </p:spPr>
      </p:pic>
      <p:sp>
        <p:nvSpPr>
          <p:cNvPr id="2" name="Title 1">
            <a:extLst>
              <a:ext uri="{FF2B5EF4-FFF2-40B4-BE49-F238E27FC236}">
                <a16:creationId xmlns:a16="http://schemas.microsoft.com/office/drawing/2014/main" id="{AED0230C-FE53-43AA-8A87-957F7B3A3D50}"/>
              </a:ext>
            </a:extLst>
          </p:cNvPr>
          <p:cNvSpPr>
            <a:spLocks noGrp="1"/>
          </p:cNvSpPr>
          <p:nvPr>
            <p:ph type="title"/>
          </p:nvPr>
        </p:nvSpPr>
        <p:spPr>
          <a:xfrm>
            <a:off x="838199" y="365125"/>
            <a:ext cx="5529943" cy="1325563"/>
          </a:xfrm>
        </p:spPr>
        <p:txBody>
          <a:bodyPr>
            <a:normAutofit/>
          </a:bodyPr>
          <a:lstStyle/>
          <a:p>
            <a:r>
              <a:rPr lang="en-GB" dirty="0">
                <a:solidFill>
                  <a:schemeClr val="bg1"/>
                </a:solidFill>
              </a:rPr>
              <a:t>Our delivery model – Level 3 Tech Sales</a:t>
            </a:r>
          </a:p>
        </p:txBody>
      </p:sp>
      <p:sp>
        <p:nvSpPr>
          <p:cNvPr id="3" name="Content Placeholder 2">
            <a:extLst>
              <a:ext uri="{FF2B5EF4-FFF2-40B4-BE49-F238E27FC236}">
                <a16:creationId xmlns:a16="http://schemas.microsoft.com/office/drawing/2014/main" id="{C8E23169-D38D-46C3-9855-D7A8C97F3C5B}"/>
              </a:ext>
            </a:extLst>
          </p:cNvPr>
          <p:cNvSpPr>
            <a:spLocks noGrp="1"/>
          </p:cNvSpPr>
          <p:nvPr>
            <p:ph idx="1"/>
          </p:nvPr>
        </p:nvSpPr>
        <p:spPr>
          <a:xfrm>
            <a:off x="151919" y="1912986"/>
            <a:ext cx="6131944" cy="3943528"/>
          </a:xfrm>
        </p:spPr>
        <p:txBody>
          <a:bodyPr>
            <a:noAutofit/>
          </a:bodyPr>
          <a:lstStyle/>
          <a:p>
            <a:pPr marL="0" indent="0">
              <a:buNone/>
            </a:pPr>
            <a:r>
              <a:rPr lang="en-GB" sz="2400" dirty="0">
                <a:solidFill>
                  <a:schemeClr val="bg1"/>
                </a:solidFill>
              </a:rPr>
              <a:t>Boot camp</a:t>
            </a:r>
          </a:p>
          <a:p>
            <a:pPr marL="0" indent="0">
              <a:buNone/>
            </a:pPr>
            <a:r>
              <a:rPr lang="en-GB" sz="2400" dirty="0">
                <a:solidFill>
                  <a:schemeClr val="bg1"/>
                </a:solidFill>
              </a:rPr>
              <a:t>2 days per month – structured sales training</a:t>
            </a:r>
          </a:p>
          <a:p>
            <a:pPr marL="0" indent="0">
              <a:buNone/>
            </a:pPr>
            <a:r>
              <a:rPr lang="en-GB" sz="2400" dirty="0">
                <a:solidFill>
                  <a:schemeClr val="bg1"/>
                </a:solidFill>
              </a:rPr>
              <a:t>1 day per month – technical qualification</a:t>
            </a:r>
          </a:p>
          <a:p>
            <a:pPr marL="0" indent="0">
              <a:buNone/>
            </a:pPr>
            <a:r>
              <a:rPr lang="en-GB" sz="2400" dirty="0">
                <a:solidFill>
                  <a:schemeClr val="bg1"/>
                </a:solidFill>
              </a:rPr>
              <a:t>Half a day per month  - in situ coaching </a:t>
            </a:r>
          </a:p>
          <a:p>
            <a:pPr marL="0" indent="0">
              <a:buNone/>
            </a:pPr>
            <a:r>
              <a:rPr lang="en-GB" sz="2400" dirty="0">
                <a:solidFill>
                  <a:schemeClr val="bg1"/>
                </a:solidFill>
              </a:rPr>
              <a:t>Half a day per month – self development </a:t>
            </a:r>
          </a:p>
          <a:p>
            <a:pPr marL="0" indent="0">
              <a:buNone/>
            </a:pPr>
            <a:r>
              <a:rPr lang="en-GB" sz="2400" dirty="0">
                <a:solidFill>
                  <a:schemeClr val="bg1"/>
                </a:solidFill>
              </a:rPr>
              <a:t>and project work</a:t>
            </a:r>
          </a:p>
          <a:p>
            <a:pPr marL="0" indent="0">
              <a:buNone/>
            </a:pPr>
            <a:r>
              <a:rPr lang="en-GB" sz="2400" dirty="0">
                <a:solidFill>
                  <a:schemeClr val="bg1"/>
                </a:solidFill>
              </a:rPr>
              <a:t>End point assessment</a:t>
            </a:r>
          </a:p>
        </p:txBody>
      </p:sp>
    </p:spTree>
    <p:extLst>
      <p:ext uri="{BB962C8B-B14F-4D97-AF65-F5344CB8AC3E}">
        <p14:creationId xmlns:p14="http://schemas.microsoft.com/office/powerpoint/2010/main" val="404006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Some of the possibilities</a:t>
            </a:r>
          </a:p>
        </p:txBody>
      </p:sp>
      <p:pic>
        <p:nvPicPr>
          <p:cNvPr id="5" name="Content Placeholder 4"/>
          <p:cNvPicPr>
            <a:picLocks noGrp="1" noChangeAspect="1"/>
          </p:cNvPicPr>
          <p:nvPr>
            <p:ph idx="1"/>
          </p:nvPr>
        </p:nvPicPr>
        <p:blipFill>
          <a:blip r:embed="rId3" cstate="print"/>
          <a:srcRect t="-2522" b="-2522"/>
          <a:stretch>
            <a:fillRect/>
          </a:stretch>
        </p:blipFill>
        <p:spPr>
          <a:xfrm>
            <a:off x="2390955" y="1690688"/>
            <a:ext cx="6615023" cy="4127500"/>
          </a:xfrm>
        </p:spPr>
      </p:pic>
      <p:pic>
        <p:nvPicPr>
          <p:cNvPr id="8" name="Content Placeholder 4" descr="A close up of a sign&#10;&#10;Description generated with high confidence">
            <a:extLst>
              <a:ext uri="{FF2B5EF4-FFF2-40B4-BE49-F238E27FC236}">
                <a16:creationId xmlns:a16="http://schemas.microsoft.com/office/drawing/2014/main" id="{27B1E6B2-3543-42B9-85FD-6D9F7B7E1F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7720" y="5763861"/>
            <a:ext cx="1603807" cy="826204"/>
          </a:xfrm>
          <a:prstGeom prst="rect">
            <a:avLst/>
          </a:prstGeom>
        </p:spPr>
      </p:pic>
    </p:spTree>
    <p:extLst>
      <p:ext uri="{BB962C8B-B14F-4D97-AF65-F5344CB8AC3E}">
        <p14:creationId xmlns:p14="http://schemas.microsoft.com/office/powerpoint/2010/main" val="24079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76" name="Straight Connector 75">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8" name="Content Placeholder 4" descr="A close up of a sign&#10;&#10;Description generated with high confidence">
            <a:extLst>
              <a:ext uri="{FF2B5EF4-FFF2-40B4-BE49-F238E27FC236}">
                <a16:creationId xmlns:a16="http://schemas.microsoft.com/office/drawing/2014/main" id="{382692A1-3F48-45F3-869D-A6C7C53F6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6819" y="160504"/>
            <a:ext cx="1603807" cy="826204"/>
          </a:xfrm>
          <a:prstGeom prst="rect">
            <a:avLst/>
          </a:prstGeom>
        </p:spPr>
      </p:pic>
      <p:sp>
        <p:nvSpPr>
          <p:cNvPr id="15362" name="Title 1"/>
          <p:cNvSpPr>
            <a:spLocks noGrp="1"/>
          </p:cNvSpPr>
          <p:nvPr>
            <p:ph type="title"/>
          </p:nvPr>
        </p:nvSpPr>
        <p:spPr>
          <a:xfrm>
            <a:off x="943277" y="712269"/>
            <a:ext cx="3370998" cy="5502264"/>
          </a:xfrm>
        </p:spPr>
        <p:txBody>
          <a:bodyPr>
            <a:normAutofit/>
          </a:bodyPr>
          <a:lstStyle/>
          <a:p>
            <a:pPr eaLnBrk="1" hangingPunct="1"/>
            <a:r>
              <a:rPr lang="en-GB" altLang="en-US">
                <a:solidFill>
                  <a:srgbClr val="FFFFFF"/>
                </a:solidFill>
              </a:rPr>
              <a:t>Are there any jobs?</a:t>
            </a:r>
          </a:p>
        </p:txBody>
      </p:sp>
      <p:graphicFrame>
        <p:nvGraphicFramePr>
          <p:cNvPr id="15365" name="Content Placeholder 2">
            <a:extLst>
              <a:ext uri="{FF2B5EF4-FFF2-40B4-BE49-F238E27FC236}">
                <a16:creationId xmlns:a16="http://schemas.microsoft.com/office/drawing/2014/main" id="{7DB0B767-ADAB-4671-9167-099C814D0E33}"/>
              </a:ext>
            </a:extLst>
          </p:cNvPr>
          <p:cNvGraphicFramePr>
            <a:graphicFrameLocks noGrp="1"/>
          </p:cNvGraphicFramePr>
          <p:nvPr>
            <p:ph idx="1"/>
            <p:extLst/>
          </p:nvPr>
        </p:nvGraphicFramePr>
        <p:xfrm>
          <a:off x="5160962" y="986708"/>
          <a:ext cx="6269038" cy="5572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78359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757E408E-4FF9-4C5B-B70B-ADB46ED6E192}" vid="{14A6ADB5-1143-42B8-9FCC-5DE613EF167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BMS Theme</Template>
  <TotalTime>340</TotalTime>
  <Words>3696</Words>
  <Application>Microsoft Office PowerPoint</Application>
  <PresentationFormat>Widescreen</PresentationFormat>
  <Paragraphs>600</Paragraphs>
  <Slides>66</Slides>
  <Notes>23</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66</vt:i4>
      </vt:variant>
    </vt:vector>
  </HeadingPairs>
  <TitlesOfParts>
    <vt:vector size="80" baseType="lpstr">
      <vt:lpstr>ＭＳ Ｐゴシック</vt:lpstr>
      <vt:lpstr>ＭＳ Ｐゴシック</vt:lpstr>
      <vt:lpstr>Arial</vt:lpstr>
      <vt:lpstr>Arial MT Lt</vt:lpstr>
      <vt:lpstr>Calibri</vt:lpstr>
      <vt:lpstr>Calibri Light</vt:lpstr>
      <vt:lpstr>Lucida Handwriting</vt:lpstr>
      <vt:lpstr>Open Sans</vt:lpstr>
      <vt:lpstr>Office Theme</vt:lpstr>
      <vt:lpstr>1_Office Theme</vt:lpstr>
      <vt:lpstr>2_Office Theme</vt:lpstr>
      <vt:lpstr>3_Office Theme</vt:lpstr>
      <vt:lpstr>23_Office Theme</vt:lpstr>
      <vt:lpstr>15_Custom Design</vt:lpstr>
      <vt:lpstr>Bushey Meads Sixth Form</vt:lpstr>
      <vt:lpstr>Higher Education Evening</vt:lpstr>
      <vt:lpstr>Kate Carter</vt:lpstr>
      <vt:lpstr>Advanced &amp; Higher Apprenticeships </vt:lpstr>
      <vt:lpstr>What are apprenticeships?</vt:lpstr>
      <vt:lpstr>Levels of apprenticeship</vt:lpstr>
      <vt:lpstr>Our delivery model – Level 3 Tech Sales</vt:lpstr>
      <vt:lpstr>Some of the possibilities</vt:lpstr>
      <vt:lpstr>Are there any jobs?</vt:lpstr>
      <vt:lpstr>Available now level 3!</vt:lpstr>
      <vt:lpstr>Available now level 4!</vt:lpstr>
      <vt:lpstr>Look everywhere!</vt:lpstr>
      <vt:lpstr>What if the company I want to work for does not do the apprenticeship I want?</vt:lpstr>
      <vt:lpstr>How do I choose?</vt:lpstr>
      <vt:lpstr>PowerPoint Presentation</vt:lpstr>
      <vt:lpstr>PowerPoint Presentation</vt:lpstr>
      <vt:lpstr>Diana McIldowie</vt:lpstr>
      <vt:lpstr>PowerPoint Presentation</vt:lpstr>
      <vt:lpstr>How do we prepare our students for the next step?</vt:lpstr>
      <vt:lpstr>PowerPoint Presentation</vt:lpstr>
      <vt:lpstr>PowerPoint Presentation</vt:lpstr>
      <vt:lpstr>Alex Hirsch – Law Apprenticeship</vt:lpstr>
      <vt:lpstr>Foundation Degrees</vt:lpstr>
      <vt:lpstr>Matt O’Kelly</vt:lpstr>
      <vt:lpstr>UCAS Apply 2020</vt:lpstr>
      <vt:lpstr>UCAS Applications September 2020</vt:lpstr>
      <vt:lpstr>Personal Statements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Process</vt:lpstr>
      <vt:lpstr>Application Process</vt:lpstr>
      <vt:lpstr>Additional Qualifications </vt:lpstr>
      <vt:lpstr>Students Next Steps</vt:lpstr>
      <vt:lpstr>Upcoming Open Days…</vt:lpstr>
      <vt:lpstr>The UCAS Tariff – September 2020</vt:lpstr>
      <vt:lpstr>UCAS Tariff Points </vt:lpstr>
      <vt:lpstr>Leon Harris</vt:lpstr>
      <vt:lpstr>PowerPoint Presentation</vt:lpstr>
      <vt:lpstr>  Why go?  </vt:lpstr>
      <vt:lpstr>   </vt:lpstr>
      <vt:lpstr>Improve employment prospects</vt:lpstr>
      <vt:lpstr>   </vt:lpstr>
      <vt:lpstr>   </vt:lpstr>
      <vt:lpstr>   Gain Experience &amp; Transferable Skills  </vt:lpstr>
      <vt:lpstr>   </vt:lpstr>
      <vt:lpstr>   </vt:lpstr>
      <vt:lpstr>   </vt:lpstr>
      <vt:lpstr>   </vt:lpstr>
      <vt:lpstr>Student Finance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Bushey Meads Sixth Form</vt:lpstr>
    </vt:vector>
  </TitlesOfParts>
  <Company>Bushey Meads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Bushey Meads Sixth Form</dc:title>
  <dc:creator>OKelly Matthew</dc:creator>
  <cp:lastModifiedBy>Furr George</cp:lastModifiedBy>
  <cp:revision>20</cp:revision>
  <dcterms:created xsi:type="dcterms:W3CDTF">2019-06-18T12:15:09Z</dcterms:created>
  <dcterms:modified xsi:type="dcterms:W3CDTF">2019-06-20T08:32:30Z</dcterms:modified>
</cp:coreProperties>
</file>